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6" r:id="rId1"/>
  </p:sldMasterIdLst>
  <p:notesMasterIdLst>
    <p:notesMasterId r:id="rId50"/>
  </p:notesMasterIdLst>
  <p:sldIdLst>
    <p:sldId id="256" r:id="rId2"/>
    <p:sldId id="259" r:id="rId3"/>
    <p:sldId id="290" r:id="rId4"/>
    <p:sldId id="264" r:id="rId5"/>
    <p:sldId id="293" r:id="rId6"/>
    <p:sldId id="328" r:id="rId7"/>
    <p:sldId id="327" r:id="rId8"/>
    <p:sldId id="314" r:id="rId9"/>
    <p:sldId id="291" r:id="rId10"/>
    <p:sldId id="295" r:id="rId11"/>
    <p:sldId id="415" r:id="rId12"/>
    <p:sldId id="416" r:id="rId13"/>
    <p:sldId id="417" r:id="rId14"/>
    <p:sldId id="420" r:id="rId15"/>
    <p:sldId id="421" r:id="rId16"/>
    <p:sldId id="422" r:id="rId17"/>
    <p:sldId id="423" r:id="rId18"/>
    <p:sldId id="424" r:id="rId19"/>
    <p:sldId id="425" r:id="rId20"/>
    <p:sldId id="330" r:id="rId21"/>
    <p:sldId id="320" r:id="rId22"/>
    <p:sldId id="319" r:id="rId23"/>
    <p:sldId id="428" r:id="rId24"/>
    <p:sldId id="430" r:id="rId25"/>
    <p:sldId id="392" r:id="rId26"/>
    <p:sldId id="393" r:id="rId27"/>
    <p:sldId id="395" r:id="rId28"/>
    <p:sldId id="426" r:id="rId29"/>
    <p:sldId id="380" r:id="rId30"/>
    <p:sldId id="345" r:id="rId31"/>
    <p:sldId id="349" r:id="rId32"/>
    <p:sldId id="351" r:id="rId33"/>
    <p:sldId id="356" r:id="rId34"/>
    <p:sldId id="357" r:id="rId35"/>
    <p:sldId id="361" r:id="rId36"/>
    <p:sldId id="363" r:id="rId37"/>
    <p:sldId id="364" r:id="rId38"/>
    <p:sldId id="365" r:id="rId39"/>
    <p:sldId id="366" r:id="rId40"/>
    <p:sldId id="369" r:id="rId41"/>
    <p:sldId id="367" r:id="rId42"/>
    <p:sldId id="432" r:id="rId43"/>
    <p:sldId id="368" r:id="rId44"/>
    <p:sldId id="355" r:id="rId45"/>
    <p:sldId id="381" r:id="rId46"/>
    <p:sldId id="273" r:id="rId47"/>
    <p:sldId id="431" r:id="rId48"/>
    <p:sldId id="386" r:id="rId49"/>
  </p:sldIdLst>
  <p:sldSz cx="9144000" cy="6858000" type="screen4x3"/>
  <p:notesSz cx="6735763" cy="9866313"/>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FF5050"/>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73" d="100"/>
          <a:sy n="73" d="100"/>
        </p:scale>
        <p:origin x="-1278" y="-102"/>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2244"/>
    </p:cViewPr>
  </p:sorterViewPr>
  <p:notesViewPr>
    <p:cSldViewPr>
      <p:cViewPr varScale="1">
        <p:scale>
          <a:sx n="61" d="100"/>
          <a:sy n="61" d="100"/>
        </p:scale>
        <p:origin x="-1698" y="-60"/>
      </p:cViewPr>
      <p:guideLst>
        <p:guide orient="horz" pos="3108"/>
        <p:guide pos="2122"/>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xmlns="" id="{0193618F-EE6C-DC72-34EC-3A22D29A13A6}"/>
              </a:ext>
            </a:extLst>
          </p:cNvPr>
          <p:cNvSpPr>
            <a:spLocks noGrp="1" noChangeArrowheads="1"/>
          </p:cNvSpPr>
          <p:nvPr>
            <p:ph type="hdr" sz="quarter"/>
          </p:nvPr>
        </p:nvSpPr>
        <p:spPr bwMode="auto">
          <a:xfrm>
            <a:off x="0" y="0"/>
            <a:ext cx="2918831" cy="493316"/>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11267" name="Rectangle 3">
            <a:extLst>
              <a:ext uri="{FF2B5EF4-FFF2-40B4-BE49-F238E27FC236}">
                <a16:creationId xmlns:a16="http://schemas.microsoft.com/office/drawing/2014/main" xmlns="" id="{AF18884A-DFD5-58E7-F342-2CC72D23FE43}"/>
              </a:ext>
            </a:extLst>
          </p:cNvPr>
          <p:cNvSpPr>
            <a:spLocks noGrp="1" noChangeArrowheads="1"/>
          </p:cNvSpPr>
          <p:nvPr>
            <p:ph type="dt" idx="1"/>
          </p:nvPr>
        </p:nvSpPr>
        <p:spPr bwMode="auto">
          <a:xfrm>
            <a:off x="3816932" y="0"/>
            <a:ext cx="2918831" cy="493316"/>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83972" name="Rectangle 4">
            <a:extLst>
              <a:ext uri="{FF2B5EF4-FFF2-40B4-BE49-F238E27FC236}">
                <a16:creationId xmlns:a16="http://schemas.microsoft.com/office/drawing/2014/main" xmlns="" id="{53439425-3D6F-5ABF-608E-4E7C4967FA6B}"/>
              </a:ext>
            </a:extLst>
          </p:cNvPr>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269" name="Rectangle 5">
            <a:extLst>
              <a:ext uri="{FF2B5EF4-FFF2-40B4-BE49-F238E27FC236}">
                <a16:creationId xmlns:a16="http://schemas.microsoft.com/office/drawing/2014/main" xmlns="" id="{53E6FD0E-0DB9-0FC8-470F-7ED4AA6975D5}"/>
              </a:ext>
            </a:extLst>
          </p:cNvPr>
          <p:cNvSpPr>
            <a:spLocks noGrp="1" noChangeArrowheads="1"/>
          </p:cNvSpPr>
          <p:nvPr>
            <p:ph type="body" sz="quarter" idx="3"/>
          </p:nvPr>
        </p:nvSpPr>
        <p:spPr bwMode="auto">
          <a:xfrm>
            <a:off x="898102" y="4686499"/>
            <a:ext cx="4939560" cy="4439841"/>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1270" name="Rectangle 6">
            <a:extLst>
              <a:ext uri="{FF2B5EF4-FFF2-40B4-BE49-F238E27FC236}">
                <a16:creationId xmlns:a16="http://schemas.microsoft.com/office/drawing/2014/main" xmlns="" id="{18E654ED-7E29-B889-E8C4-06D8E00DD4A9}"/>
              </a:ext>
            </a:extLst>
          </p:cNvPr>
          <p:cNvSpPr>
            <a:spLocks noGrp="1" noChangeArrowheads="1"/>
          </p:cNvSpPr>
          <p:nvPr>
            <p:ph type="ftr" sz="quarter" idx="4"/>
          </p:nvPr>
        </p:nvSpPr>
        <p:spPr bwMode="auto">
          <a:xfrm>
            <a:off x="0" y="9372997"/>
            <a:ext cx="2918831" cy="493316"/>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11271" name="Rectangle 7">
            <a:extLst>
              <a:ext uri="{FF2B5EF4-FFF2-40B4-BE49-F238E27FC236}">
                <a16:creationId xmlns:a16="http://schemas.microsoft.com/office/drawing/2014/main" xmlns="" id="{33FB9483-6B8F-08B1-10E3-50315ED54CF4}"/>
              </a:ext>
            </a:extLst>
          </p:cNvPr>
          <p:cNvSpPr>
            <a:spLocks noGrp="1" noChangeArrowheads="1"/>
          </p:cNvSpPr>
          <p:nvPr>
            <p:ph type="sldNum" sz="quarter" idx="5"/>
          </p:nvPr>
        </p:nvSpPr>
        <p:spPr bwMode="auto">
          <a:xfrm>
            <a:off x="3816932" y="9372997"/>
            <a:ext cx="2918831" cy="493316"/>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vl1pPr>
          </a:lstStyle>
          <a:p>
            <a:fld id="{9CB6D5EC-3537-41D8-8DC6-B76A6B77B04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xmlns="" id="{480E99E6-B454-F738-77F4-E8FEB4F0FEAB}"/>
              </a:ext>
            </a:extLst>
          </p:cNvPr>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93AF1DB-5C12-45ED-9C39-A845476AFC8F}" type="slidenum">
              <a:rPr lang="en-US" altLang="en-US" sz="1200"/>
              <a:pPr eaLnBrk="1" hangingPunct="1"/>
              <a:t>1</a:t>
            </a:fld>
            <a:endParaRPr lang="en-US" altLang="en-US" sz="1200"/>
          </a:p>
        </p:txBody>
      </p:sp>
      <p:sp>
        <p:nvSpPr>
          <p:cNvPr id="84995" name="Rectangle 2">
            <a:extLst>
              <a:ext uri="{FF2B5EF4-FFF2-40B4-BE49-F238E27FC236}">
                <a16:creationId xmlns:a16="http://schemas.microsoft.com/office/drawing/2014/main" xmlns="" id="{5F19AD5F-F616-FB26-94BF-09C193E98ADD}"/>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xmlns="" id="{DE9686AB-4881-2124-2106-2E4EB00F29BA}"/>
              </a:ext>
            </a:extLst>
          </p:cNvPr>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xmlns="" id="{BD98DE33-55CA-0B74-D384-961B6A5B2C26}"/>
              </a:ext>
            </a:extLst>
          </p:cNvPr>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68AFFEA-1A23-456A-939A-AACC3E29962D}" type="slidenum">
              <a:rPr lang="en-US" altLang="en-US" sz="1200"/>
              <a:pPr eaLnBrk="1" hangingPunct="1"/>
              <a:t>4</a:t>
            </a:fld>
            <a:endParaRPr lang="en-US" altLang="en-US" sz="1200"/>
          </a:p>
        </p:txBody>
      </p:sp>
      <p:sp>
        <p:nvSpPr>
          <p:cNvPr id="86019" name="Rectangle 2">
            <a:extLst>
              <a:ext uri="{FF2B5EF4-FFF2-40B4-BE49-F238E27FC236}">
                <a16:creationId xmlns:a16="http://schemas.microsoft.com/office/drawing/2014/main" xmlns="" id="{2549FEAF-F49A-A099-7F10-132BA17F4A93}"/>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xmlns="" id="{4C5891E7-3A1F-D55F-0CA6-B6D4FE621A6A}"/>
              </a:ext>
            </a:extLst>
          </p:cNvPr>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a:t>Right to life means life with dignity. Gender equality includes protection from sexual harassment and right to work with dignity, which is a universally recognised basic human right. </a:t>
            </a:r>
          </a:p>
          <a:p>
            <a:pPr eaLnBrk="1" hangingPunct="1"/>
            <a:endParaRPr lang="en-US" altLang="en-US"/>
          </a:p>
          <a:p>
            <a:pPr eaLnBrk="1" hangingPunct="1"/>
            <a:r>
              <a:rPr lang="en-US" altLang="en-US"/>
              <a:t>In the absence of enacted law, the Supreme Court in the Vishaka judgement (1997) has laid down the guidelines and norms for compliance at all work places/institutions. Under article 141 of the Constitution, these guidelines and norms of the Supreme Court are required to be treated as THE LAW OF THE LAND.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xmlns="" id="{04F8A83B-503F-1B42-3432-DA9D4BAB1D8D}"/>
              </a:ext>
            </a:extLst>
          </p:cNvPr>
          <p:cNvSpPr>
            <a:spLocks noGrp="1" noRot="1" noChangeAspect="1" noTextEdit="1"/>
          </p:cNvSpPr>
          <p:nvPr>
            <p:ph type="sldImg"/>
          </p:nvPr>
        </p:nvSpPr>
        <p:spPr>
          <a:ln/>
        </p:spPr>
      </p:sp>
      <p:sp>
        <p:nvSpPr>
          <p:cNvPr id="87043" name="Notes Placeholder 2">
            <a:extLst>
              <a:ext uri="{FF2B5EF4-FFF2-40B4-BE49-F238E27FC236}">
                <a16:creationId xmlns:a16="http://schemas.microsoft.com/office/drawing/2014/main" xmlns="" id="{3D359F86-218A-75C7-1488-B846EEC9ABEE}"/>
              </a:ext>
            </a:extLst>
          </p:cNvPr>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a:p>
        </p:txBody>
      </p:sp>
      <p:sp>
        <p:nvSpPr>
          <p:cNvPr id="87044" name="Date Placeholder 3">
            <a:extLst>
              <a:ext uri="{FF2B5EF4-FFF2-40B4-BE49-F238E27FC236}">
                <a16:creationId xmlns:a16="http://schemas.microsoft.com/office/drawing/2014/main" xmlns="" id="{CA29C5E9-4037-1A7A-0D6B-A4B332425F0F}"/>
              </a:ext>
            </a:extLst>
          </p:cNvPr>
          <p:cNvSpPr>
            <a:spLocks noGrp="1"/>
          </p:cNvSpPr>
          <p:nvPr>
            <p:ph type="dt" sz="quarter"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200"/>
          </a:p>
        </p:txBody>
      </p:sp>
      <p:sp>
        <p:nvSpPr>
          <p:cNvPr id="87045" name="Slide Number Placeholder 4">
            <a:extLst>
              <a:ext uri="{FF2B5EF4-FFF2-40B4-BE49-F238E27FC236}">
                <a16:creationId xmlns:a16="http://schemas.microsoft.com/office/drawing/2014/main" xmlns="" id="{A4528AFF-ED66-E58D-11E4-3210C76FFB5B}"/>
              </a:ext>
            </a:extLst>
          </p:cNvPr>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B644B0E-04CC-41FA-8E39-3E326A3FE1EC}" type="slidenum">
              <a:rPr lang="en-US" altLang="en-US" sz="1200"/>
              <a:pPr eaLnBrk="1" hangingPunct="1"/>
              <a:t>10</a:t>
            </a:fld>
            <a:endParaRPr lang="en-US" altLang="en-US" sz="1200"/>
          </a:p>
        </p:txBody>
      </p:sp>
      <p:sp>
        <p:nvSpPr>
          <p:cNvPr id="87046" name="Header Placeholder 5">
            <a:extLst>
              <a:ext uri="{FF2B5EF4-FFF2-40B4-BE49-F238E27FC236}">
                <a16:creationId xmlns:a16="http://schemas.microsoft.com/office/drawing/2014/main" xmlns="" id="{C6632E3C-6B87-91FB-8351-2F23DE9580B9}"/>
              </a:ext>
            </a:extLst>
          </p:cNvPr>
          <p:cNvSpPr>
            <a:spLocks noGrp="1"/>
          </p:cNvSpPr>
          <p:nvPr>
            <p:ph type="hdr"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a:t>EIL/LA Monika Mehndiratta Gupta </a:t>
            </a:r>
          </a:p>
        </p:txBody>
      </p:sp>
      <p:sp>
        <p:nvSpPr>
          <p:cNvPr id="87047" name="Footer Placeholder 6">
            <a:extLst>
              <a:ext uri="{FF2B5EF4-FFF2-40B4-BE49-F238E27FC236}">
                <a16:creationId xmlns:a16="http://schemas.microsoft.com/office/drawing/2014/main" xmlns="" id="{19BD378D-C838-C008-6EC8-A3C0EC064E91}"/>
              </a:ext>
            </a:extLst>
          </p:cNvPr>
          <p:cNvSpPr>
            <a:spLocks noGrp="1"/>
          </p:cNvSpPr>
          <p:nvPr>
            <p:ph type="ftr" sz="quarter" idx="4"/>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pPr>
              <a:defRPr/>
            </a:pPr>
            <a:fld id="{66294096-33E1-4EEB-B864-2060D3FF9894}" type="datetime1">
              <a:rPr lang="en-US" altLang="en-US" smtClean="0"/>
              <a:pPr>
                <a:defRPr/>
              </a:pPr>
              <a:t>12/5/2022</a:t>
            </a:fld>
            <a:endParaRPr lang="en-US" altLang="en-US"/>
          </a:p>
        </p:txBody>
      </p:sp>
      <p:sp>
        <p:nvSpPr>
          <p:cNvPr id="17" name="Footer Placeholder 16"/>
          <p:cNvSpPr>
            <a:spLocks noGrp="1"/>
          </p:cNvSpPr>
          <p:nvPr>
            <p:ph type="ftr" sz="quarter" idx="11"/>
          </p:nvPr>
        </p:nvSpPr>
        <p:spPr bwMode="auto">
          <a:xfrm rot="5400000">
            <a:off x="7077269" y="4181669"/>
            <a:ext cx="3657600" cy="384048"/>
          </a:xfrm>
        </p:spPr>
        <p:txBody>
          <a:bodyPr/>
          <a:lstStyle/>
          <a:p>
            <a:pPr>
              <a:defRPr/>
            </a:pPr>
            <a:r>
              <a:rPr lang="en-US" altLang="en-US" smtClean="0"/>
              <a:t>Monika Mehndiratta Gupta</a:t>
            </a:r>
            <a:endParaRPr lang="en-US" alt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1251D55B-B016-4CC0-98E1-C1EE510AB75A}" type="slidenum">
              <a:rPr lang="en-US" altLang="en-US" smtClean="0"/>
              <a:pPr/>
              <a:t>‹#›</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pPr>
              <a:defRPr/>
            </a:pPr>
            <a:fld id="{A7A93F0E-817E-447E-A3E8-072ECCA045BE}" type="datetime1">
              <a:rPr lang="en-US" altLang="en-US" smtClean="0"/>
              <a:pPr>
                <a:defRPr/>
              </a:pPr>
              <a:t>12/5/2022</a:t>
            </a:fld>
            <a:endParaRPr lang="en-US" altLang="en-US"/>
          </a:p>
        </p:txBody>
      </p:sp>
      <p:sp>
        <p:nvSpPr>
          <p:cNvPr id="9" name="Slide Number Placeholder 8"/>
          <p:cNvSpPr>
            <a:spLocks noGrp="1"/>
          </p:cNvSpPr>
          <p:nvPr>
            <p:ph type="sldNum" sz="quarter" idx="15"/>
          </p:nvPr>
        </p:nvSpPr>
        <p:spPr/>
        <p:txBody>
          <a:bodyPr rtlCol="0"/>
          <a:lstStyle/>
          <a:p>
            <a:fld id="{60336EBE-5268-4138-AA1E-797BD43F6639}" type="slidenum">
              <a:rPr lang="en-US" altLang="en-US" smtClean="0"/>
              <a:pPr/>
              <a:t>‹#›</a:t>
            </a:fld>
            <a:endParaRPr lang="en-US" altLang="en-US"/>
          </a:p>
        </p:txBody>
      </p:sp>
      <p:sp>
        <p:nvSpPr>
          <p:cNvPr id="10" name="Footer Placeholder 9"/>
          <p:cNvSpPr>
            <a:spLocks noGrp="1"/>
          </p:cNvSpPr>
          <p:nvPr>
            <p:ph type="ftr" sz="quarter" idx="16"/>
          </p:nvPr>
        </p:nvSpPr>
        <p:spPr/>
        <p:txBody>
          <a:bodyPr rtlCol="0"/>
          <a:lstStyle/>
          <a:p>
            <a:pPr>
              <a:defRPr/>
            </a:pPr>
            <a:r>
              <a:rPr lang="en-US" altLang="en-US" smtClean="0"/>
              <a:t>Monika Mehndiratta Gupta</a:t>
            </a:r>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pPr>
              <a:defRPr/>
            </a:pPr>
            <a:fld id="{883D22BE-7FDE-4918-904E-590ED90ECA83}" type="datetime1">
              <a:rPr lang="en-US" altLang="en-US" smtClean="0"/>
              <a:pPr>
                <a:defRPr/>
              </a:pPr>
              <a:t>12/5/2022</a:t>
            </a:fld>
            <a:endParaRPr lang="en-US" altLang="en-US"/>
          </a:p>
        </p:txBody>
      </p:sp>
      <p:sp>
        <p:nvSpPr>
          <p:cNvPr id="5" name="Footer Placeholder 4"/>
          <p:cNvSpPr>
            <a:spLocks noGrp="1"/>
          </p:cNvSpPr>
          <p:nvPr>
            <p:ph type="ftr" sz="quarter" idx="11"/>
          </p:nvPr>
        </p:nvSpPr>
        <p:spPr bwMode="auto">
          <a:xfrm rot="5400000">
            <a:off x="7077456" y="4178808"/>
            <a:ext cx="3657600" cy="384048"/>
          </a:xfrm>
        </p:spPr>
        <p:txBody>
          <a:bodyPr/>
          <a:lstStyle/>
          <a:p>
            <a:pPr>
              <a:defRPr/>
            </a:pPr>
            <a:r>
              <a:rPr lang="en-US" altLang="en-US" smtClean="0"/>
              <a:t>Monika Mehndiratta Gupta</a:t>
            </a:r>
            <a:endParaRPr lang="en-US" alt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3A5FDCA-ECA7-42FD-AD82-F3E28CFFE6B5}" type="slidenum">
              <a:rPr lang="en-US" altLang="en-US" smtClean="0"/>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96604983-0112-4F39-9081-6DA0F9620A06}" type="datetime1">
              <a:rPr lang="en-US" altLang="en-US" smtClean="0"/>
              <a:pPr>
                <a:defRPr/>
              </a:pPr>
              <a:t>12/5/2022</a:t>
            </a:fld>
            <a:endParaRPr lang="en-US" altLang="en-US"/>
          </a:p>
        </p:txBody>
      </p:sp>
      <p:sp>
        <p:nvSpPr>
          <p:cNvPr id="6" name="Footer Placeholder 5"/>
          <p:cNvSpPr>
            <a:spLocks noGrp="1"/>
          </p:cNvSpPr>
          <p:nvPr>
            <p:ph type="ftr" sz="quarter" idx="11"/>
          </p:nvPr>
        </p:nvSpPr>
        <p:spPr/>
        <p:txBody>
          <a:bodyPr/>
          <a:lstStyle/>
          <a:p>
            <a:pPr>
              <a:defRPr/>
            </a:pPr>
            <a:r>
              <a:rPr lang="en-US" altLang="en-US" smtClean="0"/>
              <a:t>Monika Mehndiratta Gupta</a:t>
            </a:r>
            <a:endParaRPr lang="en-US" altLang="en-US"/>
          </a:p>
        </p:txBody>
      </p:sp>
      <p:sp>
        <p:nvSpPr>
          <p:cNvPr id="7" name="Slide Number Placeholder 6"/>
          <p:cNvSpPr>
            <a:spLocks noGrp="1"/>
          </p:cNvSpPr>
          <p:nvPr>
            <p:ph type="sldNum" sz="quarter" idx="12"/>
          </p:nvPr>
        </p:nvSpPr>
        <p:spPr/>
        <p:txBody>
          <a:bodyPr/>
          <a:lstStyle/>
          <a:p>
            <a:fld id="{56165D2E-9D8A-4AE8-A5F9-CED00BE7F350}" type="slidenum">
              <a:rPr lang="en-US" altLang="en-US" smtClean="0"/>
              <a:pPr/>
              <a:t>‹#›</a:t>
            </a:fld>
            <a:endParaRPr lang="en-US" alt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pPr>
              <a:defRPr/>
            </a:pPr>
            <a:fld id="{DCA935FC-9FB9-4BF8-AC63-0DD1A81995C3}" type="datetime1">
              <a:rPr lang="en-US" altLang="en-US" smtClean="0"/>
              <a:pPr>
                <a:defRPr/>
              </a:pPr>
              <a:t>12/5/2022</a:t>
            </a:fld>
            <a:endParaRPr lang="en-US" altLang="en-US"/>
          </a:p>
        </p:txBody>
      </p:sp>
      <p:sp>
        <p:nvSpPr>
          <p:cNvPr id="8" name="Footer Placeholder 7"/>
          <p:cNvSpPr>
            <a:spLocks noGrp="1"/>
          </p:cNvSpPr>
          <p:nvPr>
            <p:ph type="ftr" sz="quarter" idx="11"/>
          </p:nvPr>
        </p:nvSpPr>
        <p:spPr/>
        <p:txBody>
          <a:bodyPr/>
          <a:lstStyle/>
          <a:p>
            <a:pPr>
              <a:defRPr/>
            </a:pPr>
            <a:r>
              <a:rPr lang="en-US" altLang="en-US" smtClean="0"/>
              <a:t>Monika Mehndiratta Gupta</a:t>
            </a:r>
            <a:endParaRPr lang="en-US" altLang="en-US"/>
          </a:p>
        </p:txBody>
      </p:sp>
      <p:sp>
        <p:nvSpPr>
          <p:cNvPr id="9" name="Slide Number Placeholder 8"/>
          <p:cNvSpPr>
            <a:spLocks noGrp="1"/>
          </p:cNvSpPr>
          <p:nvPr>
            <p:ph type="sldNum" sz="quarter" idx="12"/>
          </p:nvPr>
        </p:nvSpPr>
        <p:spPr/>
        <p:txBody>
          <a:bodyPr/>
          <a:lstStyle/>
          <a:p>
            <a:fld id="{ECB3934C-DC56-438F-AF26-C8EBE2D65978}" type="slidenum">
              <a:rPr lang="en-US" altLang="en-US" smtClean="0"/>
              <a:pPr/>
              <a:t>‹#›</a:t>
            </a:fld>
            <a:endParaRPr lang="en-US" alt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pPr>
              <a:defRPr/>
            </a:pPr>
            <a:fld id="{D73187B2-030C-4E0C-9320-2C2FE2E39D7E}" type="datetime1">
              <a:rPr lang="en-US" altLang="en-US" smtClean="0"/>
              <a:pPr>
                <a:defRPr/>
              </a:pPr>
              <a:t>12/5/2022</a:t>
            </a:fld>
            <a:endParaRPr lang="en-US" altLang="en-US"/>
          </a:p>
        </p:txBody>
      </p:sp>
      <p:sp>
        <p:nvSpPr>
          <p:cNvPr id="7" name="Slide Number Placeholder 6"/>
          <p:cNvSpPr>
            <a:spLocks noGrp="1"/>
          </p:cNvSpPr>
          <p:nvPr>
            <p:ph type="sldNum" sz="quarter" idx="11"/>
          </p:nvPr>
        </p:nvSpPr>
        <p:spPr/>
        <p:txBody>
          <a:bodyPr rtlCol="0"/>
          <a:lstStyle/>
          <a:p>
            <a:fld id="{05733AAA-EAA8-4036-9EF5-0664C9C90B30}" type="slidenum">
              <a:rPr lang="en-US" altLang="en-US" smtClean="0"/>
              <a:pPr/>
              <a:t>‹#›</a:t>
            </a:fld>
            <a:endParaRPr lang="en-US" altLang="en-US"/>
          </a:p>
        </p:txBody>
      </p:sp>
      <p:sp>
        <p:nvSpPr>
          <p:cNvPr id="8" name="Footer Placeholder 7"/>
          <p:cNvSpPr>
            <a:spLocks noGrp="1"/>
          </p:cNvSpPr>
          <p:nvPr>
            <p:ph type="ftr" sz="quarter" idx="12"/>
          </p:nvPr>
        </p:nvSpPr>
        <p:spPr/>
        <p:txBody>
          <a:bodyPr rtlCol="0"/>
          <a:lstStyle/>
          <a:p>
            <a:pPr>
              <a:defRPr/>
            </a:pPr>
            <a:r>
              <a:rPr lang="en-US" altLang="en-US" smtClean="0"/>
              <a:t>Monika Mehndiratta Gupta</a:t>
            </a:r>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8E33CB2-8BC6-4C2F-934B-9CD25759ED4D}" type="datetime1">
              <a:rPr lang="en-US" altLang="en-US" smtClean="0"/>
              <a:pPr>
                <a:defRPr/>
              </a:pPr>
              <a:t>12/5/2022</a:t>
            </a:fld>
            <a:endParaRPr lang="en-US" altLang="en-US"/>
          </a:p>
        </p:txBody>
      </p:sp>
      <p:sp>
        <p:nvSpPr>
          <p:cNvPr id="3" name="Footer Placeholder 2"/>
          <p:cNvSpPr>
            <a:spLocks noGrp="1"/>
          </p:cNvSpPr>
          <p:nvPr>
            <p:ph type="ftr" sz="quarter" idx="11"/>
          </p:nvPr>
        </p:nvSpPr>
        <p:spPr/>
        <p:txBody>
          <a:bodyPr/>
          <a:lstStyle/>
          <a:p>
            <a:pPr>
              <a:defRPr/>
            </a:pPr>
            <a:r>
              <a:rPr lang="en-US" altLang="en-US" smtClean="0"/>
              <a:t>Monika Mehndiratta Gupta</a:t>
            </a:r>
            <a:endParaRPr lang="en-US" altLang="en-US"/>
          </a:p>
        </p:txBody>
      </p:sp>
      <p:sp>
        <p:nvSpPr>
          <p:cNvPr id="4" name="Slide Number Placeholder 3"/>
          <p:cNvSpPr>
            <a:spLocks noGrp="1"/>
          </p:cNvSpPr>
          <p:nvPr>
            <p:ph type="sldNum" sz="quarter" idx="12"/>
          </p:nvPr>
        </p:nvSpPr>
        <p:spPr/>
        <p:txBody>
          <a:bodyPr/>
          <a:lstStyle/>
          <a:p>
            <a:fld id="{C121F83B-5599-4C28-B83A-48B262F922FA}" type="slidenum">
              <a:rPr lang="en-US"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pPr>
              <a:defRPr/>
            </a:pPr>
            <a:fld id="{B1D867B0-72FC-429B-BC9A-7404F9755D08}" type="datetime1">
              <a:rPr lang="en-US" altLang="en-US" smtClean="0"/>
              <a:pPr>
                <a:defRPr/>
              </a:pPr>
              <a:t>12/5/2022</a:t>
            </a:fld>
            <a:endParaRPr lang="en-US" altLang="en-US"/>
          </a:p>
        </p:txBody>
      </p:sp>
      <p:sp>
        <p:nvSpPr>
          <p:cNvPr id="22" name="Slide Number Placeholder 21"/>
          <p:cNvSpPr>
            <a:spLocks noGrp="1"/>
          </p:cNvSpPr>
          <p:nvPr>
            <p:ph type="sldNum" sz="quarter" idx="15"/>
          </p:nvPr>
        </p:nvSpPr>
        <p:spPr/>
        <p:txBody>
          <a:bodyPr rtlCol="0"/>
          <a:lstStyle/>
          <a:p>
            <a:fld id="{282945BF-BEE9-4BD6-9F72-664F1B8AFAAC}" type="slidenum">
              <a:rPr lang="en-US" altLang="en-US" smtClean="0"/>
              <a:pPr/>
              <a:t>‹#›</a:t>
            </a:fld>
            <a:endParaRPr lang="en-US" altLang="en-US"/>
          </a:p>
        </p:txBody>
      </p:sp>
      <p:sp>
        <p:nvSpPr>
          <p:cNvPr id="23" name="Footer Placeholder 22"/>
          <p:cNvSpPr>
            <a:spLocks noGrp="1"/>
          </p:cNvSpPr>
          <p:nvPr>
            <p:ph type="ftr" sz="quarter" idx="16"/>
          </p:nvPr>
        </p:nvSpPr>
        <p:spPr/>
        <p:txBody>
          <a:bodyPr rtlCol="0"/>
          <a:lstStyle/>
          <a:p>
            <a:pPr>
              <a:defRPr/>
            </a:pPr>
            <a:r>
              <a:rPr lang="en-US" altLang="en-US" smtClean="0"/>
              <a:t>Monika Mehndiratta Gupta</a:t>
            </a:r>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pPr>
              <a:defRPr/>
            </a:pPr>
            <a:fld id="{9531E0A7-03FE-4F36-B554-9C9DA26CA0C4}" type="datetime1">
              <a:rPr lang="en-US" altLang="en-US" smtClean="0"/>
              <a:pPr>
                <a:defRPr/>
              </a:pPr>
              <a:t>12/5/2022</a:t>
            </a:fld>
            <a:endParaRPr lang="en-US" altLang="en-US"/>
          </a:p>
        </p:txBody>
      </p:sp>
      <p:sp>
        <p:nvSpPr>
          <p:cNvPr id="18" name="Slide Number Placeholder 17"/>
          <p:cNvSpPr>
            <a:spLocks noGrp="1"/>
          </p:cNvSpPr>
          <p:nvPr>
            <p:ph type="sldNum" sz="quarter" idx="11"/>
          </p:nvPr>
        </p:nvSpPr>
        <p:spPr/>
        <p:txBody>
          <a:bodyPr rtlCol="0"/>
          <a:lstStyle/>
          <a:p>
            <a:fld id="{4FD2C7C4-F77F-4FCE-BD62-BD3A3F0BB6C0}" type="slidenum">
              <a:rPr lang="en-US" altLang="en-US" smtClean="0"/>
              <a:pPr/>
              <a:t>‹#›</a:t>
            </a:fld>
            <a:endParaRPr lang="en-US" altLang="en-US"/>
          </a:p>
        </p:txBody>
      </p:sp>
      <p:sp>
        <p:nvSpPr>
          <p:cNvPr id="21" name="Footer Placeholder 20"/>
          <p:cNvSpPr>
            <a:spLocks noGrp="1"/>
          </p:cNvSpPr>
          <p:nvPr>
            <p:ph type="ftr" sz="quarter" idx="12"/>
          </p:nvPr>
        </p:nvSpPr>
        <p:spPr/>
        <p:txBody>
          <a:bodyPr rtlCol="0"/>
          <a:lstStyle/>
          <a:p>
            <a:pPr>
              <a:defRPr/>
            </a:pPr>
            <a:r>
              <a:rPr lang="en-US" altLang="en-US" smtClean="0"/>
              <a:t>Monika Mehndiratta Gupta</a:t>
            </a:r>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FF6FAB6F-E194-416C-A96C-17C6F82B1CEC}" type="datetime1">
              <a:rPr lang="en-US" altLang="en-US" smtClean="0"/>
              <a:pPr>
                <a:defRPr/>
              </a:pPr>
              <a:t>12/5/2022</a:t>
            </a:fld>
            <a:endParaRPr lang="en-US" altLang="en-US"/>
          </a:p>
        </p:txBody>
      </p:sp>
      <p:sp>
        <p:nvSpPr>
          <p:cNvPr id="5" name="Footer Placeholder 4"/>
          <p:cNvSpPr>
            <a:spLocks noGrp="1"/>
          </p:cNvSpPr>
          <p:nvPr>
            <p:ph type="ftr" sz="quarter" idx="11"/>
          </p:nvPr>
        </p:nvSpPr>
        <p:spPr/>
        <p:txBody>
          <a:bodyPr/>
          <a:lstStyle/>
          <a:p>
            <a:pPr>
              <a:defRPr/>
            </a:pPr>
            <a:r>
              <a:rPr lang="en-US" altLang="en-US" smtClean="0"/>
              <a:t>Monika Mehndiratta Gupta</a:t>
            </a:r>
            <a:endParaRPr lang="en-US" altLang="en-US"/>
          </a:p>
        </p:txBody>
      </p:sp>
      <p:sp>
        <p:nvSpPr>
          <p:cNvPr id="6" name="Slide Number Placeholder 5"/>
          <p:cNvSpPr>
            <a:spLocks noGrp="1"/>
          </p:cNvSpPr>
          <p:nvPr>
            <p:ph type="sldNum" sz="quarter" idx="12"/>
          </p:nvPr>
        </p:nvSpPr>
        <p:spPr/>
        <p:txBody>
          <a:bodyPr/>
          <a:lstStyle/>
          <a:p>
            <a:fld id="{039036CD-2053-49CD-8D1D-F9B14D14D26D}" type="slidenum">
              <a:rPr lang="en-US" altLang="en-US" smtClean="0"/>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B66A1B7D-71DB-4278-AB64-AC630688E4A5}" type="datetime1">
              <a:rPr lang="en-US" altLang="en-US" smtClean="0"/>
              <a:pPr>
                <a:defRPr/>
              </a:pPr>
              <a:t>12/5/2022</a:t>
            </a:fld>
            <a:endParaRPr lang="en-US" altLang="en-US"/>
          </a:p>
        </p:txBody>
      </p:sp>
      <p:sp>
        <p:nvSpPr>
          <p:cNvPr id="5" name="Footer Placeholder 4"/>
          <p:cNvSpPr>
            <a:spLocks noGrp="1"/>
          </p:cNvSpPr>
          <p:nvPr>
            <p:ph type="ftr" sz="quarter" idx="11"/>
          </p:nvPr>
        </p:nvSpPr>
        <p:spPr/>
        <p:txBody>
          <a:bodyPr/>
          <a:lstStyle/>
          <a:p>
            <a:pPr>
              <a:defRPr/>
            </a:pPr>
            <a:r>
              <a:rPr lang="en-US" altLang="en-US" smtClean="0"/>
              <a:t>Monika Mehndiratta Gupta</a:t>
            </a:r>
            <a:endParaRPr lang="en-US" altLang="en-US"/>
          </a:p>
        </p:txBody>
      </p:sp>
      <p:sp>
        <p:nvSpPr>
          <p:cNvPr id="6" name="Slide Number Placeholder 5"/>
          <p:cNvSpPr>
            <a:spLocks noGrp="1"/>
          </p:cNvSpPr>
          <p:nvPr>
            <p:ph type="sldNum" sz="quarter" idx="12"/>
          </p:nvPr>
        </p:nvSpPr>
        <p:spPr/>
        <p:txBody>
          <a:bodyPr/>
          <a:lstStyle/>
          <a:p>
            <a:fld id="{34ACB620-1E93-4B61-9815-BC4B7C8F626A}" type="slidenum">
              <a:rPr lang="en-US" altLang="en-US" smtClean="0"/>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1 column">
    <p:spTree>
      <p:nvGrpSpPr>
        <p:cNvPr id="1" name=""/>
        <p:cNvGrpSpPr/>
        <p:nvPr/>
      </p:nvGrpSpPr>
      <p:grpSpPr>
        <a:xfrm>
          <a:off x="0" y="0"/>
          <a:ext cx="0" cy="0"/>
          <a:chOff x="0" y="0"/>
          <a:chExt cx="0" cy="0"/>
        </a:xfrm>
      </p:grpSpPr>
      <p:sp>
        <p:nvSpPr>
          <p:cNvPr id="3" name="Content Placeholder 1"/>
          <p:cNvSpPr>
            <a:spLocks noGrp="1"/>
          </p:cNvSpPr>
          <p:nvPr>
            <p:ph idx="1"/>
          </p:nvPr>
        </p:nvSpPr>
        <p:spPr>
          <a:xfrm>
            <a:off x="396875" y="1800000"/>
            <a:ext cx="8351839" cy="385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393701" y="239713"/>
            <a:ext cx="7494588" cy="1085371"/>
          </a:xfrm>
        </p:spPr>
        <p:txBody>
          <a:bodyPr/>
          <a:lstStyle/>
          <a:p>
            <a:r>
              <a:rPr lang="en-US" dirty="0"/>
              <a:t>Click to edit Master title style</a:t>
            </a:r>
          </a:p>
        </p:txBody>
      </p:sp>
    </p:spTree>
    <p:extLst>
      <p:ext uri="{BB962C8B-B14F-4D97-AF65-F5344CB8AC3E}">
        <p14:creationId xmlns:p14="http://schemas.microsoft.com/office/powerpoint/2010/main" xmlns="" val="1824173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a:extLst>
              <a:ext uri="{FF2B5EF4-FFF2-40B4-BE49-F238E27FC236}">
                <a16:creationId xmlns:a16="http://schemas.microsoft.com/office/drawing/2014/main" xmlns="" id="{F9BCBF62-213A-7525-417B-B732B1628A17}"/>
              </a:ext>
            </a:extLst>
          </p:cNvPr>
          <p:cNvSpPr>
            <a:spLocks noGrp="1" noChangeArrowheads="1"/>
          </p:cNvSpPr>
          <p:nvPr>
            <p:ph type="dt" sz="half" idx="10"/>
          </p:nvPr>
        </p:nvSpPr>
        <p:spPr>
          <a:ln/>
        </p:spPr>
        <p:txBody>
          <a:bodyPr/>
          <a:lstStyle>
            <a:lvl1pPr>
              <a:defRPr/>
            </a:lvl1pPr>
          </a:lstStyle>
          <a:p>
            <a:pPr>
              <a:defRPr/>
            </a:pPr>
            <a:fld id="{AA2D12C2-E870-4B09-9D5A-F79704485AAC}" type="datetime1">
              <a:rPr lang="en-US" altLang="en-US"/>
              <a:pPr>
                <a:defRPr/>
              </a:pPr>
              <a:t>12/5/2022</a:t>
            </a:fld>
            <a:endParaRPr lang="en-US" altLang="en-US"/>
          </a:p>
        </p:txBody>
      </p:sp>
      <p:sp>
        <p:nvSpPr>
          <p:cNvPr id="6" name="Rectangle 5">
            <a:extLst>
              <a:ext uri="{FF2B5EF4-FFF2-40B4-BE49-F238E27FC236}">
                <a16:creationId xmlns:a16="http://schemas.microsoft.com/office/drawing/2014/main" xmlns="" id="{F73AF51F-20C0-7B71-606F-AC16520877BD}"/>
              </a:ext>
            </a:extLst>
          </p:cNvPr>
          <p:cNvSpPr>
            <a:spLocks noGrp="1" noChangeArrowheads="1"/>
          </p:cNvSpPr>
          <p:nvPr>
            <p:ph type="ftr" sz="quarter" idx="11"/>
          </p:nvPr>
        </p:nvSpPr>
        <p:spPr>
          <a:ln/>
        </p:spPr>
        <p:txBody>
          <a:bodyPr/>
          <a:lstStyle>
            <a:lvl1pPr>
              <a:defRPr/>
            </a:lvl1pPr>
          </a:lstStyle>
          <a:p>
            <a:pPr>
              <a:defRPr/>
            </a:pPr>
            <a:r>
              <a:rPr lang="en-US" altLang="en-US"/>
              <a:t>Monika Mehndiratta Gupta</a:t>
            </a:r>
          </a:p>
        </p:txBody>
      </p:sp>
      <p:sp>
        <p:nvSpPr>
          <p:cNvPr id="7" name="Rectangle 6">
            <a:extLst>
              <a:ext uri="{FF2B5EF4-FFF2-40B4-BE49-F238E27FC236}">
                <a16:creationId xmlns:a16="http://schemas.microsoft.com/office/drawing/2014/main" xmlns="" id="{96C3BDF5-4E9C-6E04-33F3-519043D4A89E}"/>
              </a:ext>
            </a:extLst>
          </p:cNvPr>
          <p:cNvSpPr>
            <a:spLocks noGrp="1" noChangeArrowheads="1"/>
          </p:cNvSpPr>
          <p:nvPr>
            <p:ph type="sldNum" sz="quarter" idx="12"/>
          </p:nvPr>
        </p:nvSpPr>
        <p:spPr>
          <a:ln/>
        </p:spPr>
        <p:txBody>
          <a:bodyPr/>
          <a:lstStyle>
            <a:lvl1pPr>
              <a:defRPr/>
            </a:lvl1pPr>
          </a:lstStyle>
          <a:p>
            <a:fld id="{FA39199F-75D2-4043-A61D-8D5DD589CE19}" type="slidenum">
              <a:rPr lang="en-US" altLang="en-US"/>
              <a:pPr/>
              <a:t>‹#›</a:t>
            </a:fld>
            <a:endParaRPr lang="en-US" altLang="en-US"/>
          </a:p>
        </p:txBody>
      </p:sp>
    </p:spTree>
    <p:extLst>
      <p:ext uri="{BB962C8B-B14F-4D97-AF65-F5344CB8AC3E}">
        <p14:creationId xmlns:p14="http://schemas.microsoft.com/office/powerpoint/2010/main" xmlns="" val="42917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7000"/>
            <a:lum/>
          </a:blip>
          <a:srcRect/>
          <a:stretch>
            <a:fillRect l="31000" t="25000" r="26000" b="20000"/>
          </a:stretch>
        </a:blip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fld id="{8D1AC87C-F0F6-45D7-B83A-9DF8CB0071AB}" type="datetime1">
              <a:rPr lang="en-US" altLang="en-US" smtClean="0"/>
              <a:pPr>
                <a:defRPr/>
              </a:pPr>
              <a:t>12/5/2022</a:t>
            </a:fld>
            <a:endParaRPr lang="en-US" alt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r>
              <a:rPr lang="en-US" altLang="en-US" smtClean="0"/>
              <a:t>Monika Mehndiratta Gupta</a:t>
            </a:r>
            <a:endParaRPr lang="en-US" alt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77851D1-CFDB-40D3-8C1A-D241C6DC3CAB}"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Lst>
  <p:hf sldNum="0" hdr="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xmlns="" id="{BAF7F04E-B322-6354-6513-2E77A31C88C0}"/>
              </a:ext>
            </a:extLst>
          </p:cNvPr>
          <p:cNvSpPr>
            <a:spLocks noGrp="1" noChangeArrowheads="1"/>
          </p:cNvSpPr>
          <p:nvPr>
            <p:ph type="ctrTitle"/>
          </p:nvPr>
        </p:nvSpPr>
        <p:spPr>
          <a:xfrm>
            <a:off x="785786" y="1000108"/>
            <a:ext cx="7772400" cy="1143000"/>
          </a:xfrm>
        </p:spPr>
        <p:txBody>
          <a:bodyPr>
            <a:normAutofit/>
          </a:bodyPr>
          <a:lstStyle/>
          <a:p>
            <a:pPr eaLnBrk="1" hangingPunct="1"/>
            <a:r>
              <a:rPr lang="en-US" altLang="en-US" sz="3200" dirty="0">
                <a:solidFill>
                  <a:schemeClr val="tx1"/>
                </a:solidFill>
              </a:rPr>
              <a:t>Prevention of Sexual Harassment</a:t>
            </a:r>
          </a:p>
        </p:txBody>
      </p:sp>
      <p:sp>
        <p:nvSpPr>
          <p:cNvPr id="2051" name="Rectangle 3">
            <a:extLst>
              <a:ext uri="{FF2B5EF4-FFF2-40B4-BE49-F238E27FC236}">
                <a16:creationId xmlns:a16="http://schemas.microsoft.com/office/drawing/2014/main" xmlns="" id="{391E5716-A9E8-130F-5E80-6F0E6C4835F2}"/>
              </a:ext>
            </a:extLst>
          </p:cNvPr>
          <p:cNvSpPr>
            <a:spLocks noGrp="1" noChangeArrowheads="1"/>
          </p:cNvSpPr>
          <p:nvPr>
            <p:ph type="subTitle" idx="1"/>
          </p:nvPr>
        </p:nvSpPr>
        <p:spPr>
          <a:xfrm>
            <a:off x="5357818" y="5857892"/>
            <a:ext cx="3286148" cy="714380"/>
          </a:xfrm>
        </p:spPr>
        <p:txBody>
          <a:bodyPr>
            <a:noAutofit/>
          </a:bodyPr>
          <a:lstStyle/>
          <a:p>
            <a:pPr eaLnBrk="1" hangingPunct="1">
              <a:defRPr/>
            </a:pPr>
            <a:r>
              <a:rPr lang="en-US" altLang="en-US" b="0" dirty="0" smtClean="0">
                <a:latin typeface="+mj-lt"/>
                <a:ea typeface="+mj-ea"/>
                <a:cs typeface="+mj-cs"/>
              </a:rPr>
              <a:t>By: Ms. </a:t>
            </a:r>
            <a:r>
              <a:rPr lang="en-US" altLang="en-US" b="0" dirty="0" err="1" smtClean="0">
                <a:latin typeface="+mj-lt"/>
                <a:ea typeface="+mj-ea"/>
                <a:cs typeface="+mj-cs"/>
              </a:rPr>
              <a:t>Niharika</a:t>
            </a:r>
            <a:r>
              <a:rPr lang="en-US" altLang="en-US" b="0" dirty="0" smtClean="0">
                <a:latin typeface="+mj-lt"/>
                <a:ea typeface="+mj-ea"/>
                <a:cs typeface="+mj-cs"/>
              </a:rPr>
              <a:t> Bora</a:t>
            </a:r>
          </a:p>
          <a:p>
            <a:pPr eaLnBrk="1" hangingPunct="1">
              <a:defRPr/>
            </a:pPr>
            <a:r>
              <a:rPr lang="en-US" altLang="en-US" b="0" dirty="0" smtClean="0">
                <a:latin typeface="+mj-lt"/>
                <a:ea typeface="+mj-ea"/>
                <a:cs typeface="+mj-cs"/>
              </a:rPr>
              <a:t>Asst. Manager (HR/Welfare)</a:t>
            </a:r>
          </a:p>
        </p:txBody>
      </p:sp>
      <p:sp>
        <p:nvSpPr>
          <p:cNvPr id="4" name="Rectangle 3">
            <a:extLst>
              <a:ext uri="{FF2B5EF4-FFF2-40B4-BE49-F238E27FC236}">
                <a16:creationId xmlns:a16="http://schemas.microsoft.com/office/drawing/2014/main" xmlns="" id="{391E5716-A9E8-130F-5E80-6F0E6C4835F2}"/>
              </a:ext>
            </a:extLst>
          </p:cNvPr>
          <p:cNvSpPr txBox="1">
            <a:spLocks noChangeArrowheads="1"/>
          </p:cNvSpPr>
          <p:nvPr/>
        </p:nvSpPr>
        <p:spPr>
          <a:xfrm>
            <a:off x="1714480" y="2857496"/>
            <a:ext cx="6400800" cy="1466848"/>
          </a:xfrm>
          <a:prstGeom prst="rect">
            <a:avLst/>
          </a:prstGeom>
        </p:spPr>
        <p:txBody>
          <a:bodyPr vert="horz">
            <a:noAutofit/>
          </a:bodyPr>
          <a:lstStyle/>
          <a:p>
            <a:pPr marL="0" marR="0" lvl="0" indent="0" algn="ctr" defTabSz="914400" rtl="0" eaLnBrk="1" fontAlgn="auto" latinLnBrk="0" hangingPunct="1">
              <a:lnSpc>
                <a:spcPct val="100000"/>
              </a:lnSpc>
              <a:spcBef>
                <a:spcPts val="600"/>
              </a:spcBef>
              <a:spcAft>
                <a:spcPts val="0"/>
              </a:spcAft>
              <a:buClr>
                <a:schemeClr val="accent1"/>
              </a:buClr>
              <a:buSzPct val="70000"/>
              <a:buFont typeface="Wingdings"/>
              <a:buNone/>
              <a:tabLst/>
              <a:defRPr/>
            </a:pPr>
            <a:r>
              <a:rPr kumimoji="0" lang="en-US" altLang="en-US" sz="4400" b="1" i="0" u="none" strike="noStrike" kern="1200" cap="none" spc="0" normalizeH="0" baseline="0" noProof="0" dirty="0" smtClean="0">
                <a:ln>
                  <a:noFill/>
                </a:ln>
                <a:solidFill>
                  <a:schemeClr val="tx2"/>
                </a:solidFill>
                <a:effectLst/>
                <a:uLnTx/>
                <a:uFillTx/>
                <a:latin typeface="+mj-lt"/>
                <a:ea typeface="+mj-ea"/>
                <a:cs typeface="+mj-cs"/>
              </a:rPr>
              <a:t>At</a:t>
            </a:r>
          </a:p>
          <a:p>
            <a:pPr marL="0" marR="0" lvl="0" indent="0" algn="ctr" defTabSz="914400" rtl="0" eaLnBrk="1" fontAlgn="auto" latinLnBrk="0" hangingPunct="1">
              <a:lnSpc>
                <a:spcPct val="100000"/>
              </a:lnSpc>
              <a:spcBef>
                <a:spcPts val="600"/>
              </a:spcBef>
              <a:spcAft>
                <a:spcPts val="0"/>
              </a:spcAft>
              <a:buClr>
                <a:schemeClr val="accent1"/>
              </a:buClr>
              <a:buSzPct val="70000"/>
              <a:buFont typeface="Wingdings"/>
              <a:buNone/>
              <a:tabLst/>
              <a:defRPr/>
            </a:pPr>
            <a:r>
              <a:rPr kumimoji="0" lang="en-US" altLang="en-US" sz="4400" b="1" i="0" u="none" strike="noStrike" kern="1200" cap="none" spc="0" normalizeH="0" baseline="0" noProof="0" dirty="0" smtClean="0">
                <a:ln>
                  <a:noFill/>
                </a:ln>
                <a:solidFill>
                  <a:schemeClr val="tx2"/>
                </a:solidFill>
                <a:effectLst/>
                <a:uLnTx/>
                <a:uFillTx/>
                <a:latin typeface="+mj-lt"/>
                <a:ea typeface="+mj-ea"/>
                <a:cs typeface="+mj-cs"/>
              </a:rPr>
              <a:t>The Workplace</a:t>
            </a:r>
            <a:endParaRPr kumimoji="0" lang="en-US" altLang="en-US"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BC7B9D1D-BF46-FCA5-220A-EEBC68D0ACA9}"/>
              </a:ext>
            </a:extLst>
          </p:cNvPr>
          <p:cNvSpPr>
            <a:spLocks noGrp="1" noChangeArrowheads="1"/>
          </p:cNvSpPr>
          <p:nvPr>
            <p:ph type="title"/>
          </p:nvPr>
        </p:nvSpPr>
        <p:spPr/>
        <p:txBody>
          <a:bodyPr>
            <a:normAutofit/>
          </a:bodyPr>
          <a:lstStyle/>
          <a:p>
            <a:pPr eaLnBrk="1" hangingPunct="1"/>
            <a:r>
              <a:rPr lang="en-US" altLang="en-US" sz="3600" dirty="0">
                <a:solidFill>
                  <a:schemeClr val="tx1"/>
                </a:solidFill>
              </a:rPr>
              <a:t>Sexual Harassment is not…</a:t>
            </a:r>
          </a:p>
        </p:txBody>
      </p:sp>
      <p:sp>
        <p:nvSpPr>
          <p:cNvPr id="4100" name="Rectangle 3">
            <a:extLst>
              <a:ext uri="{FF2B5EF4-FFF2-40B4-BE49-F238E27FC236}">
                <a16:creationId xmlns:a16="http://schemas.microsoft.com/office/drawing/2014/main" xmlns="" id="{536D7CC4-8397-28BE-1A1B-599B9F02DF55}"/>
              </a:ext>
            </a:extLst>
          </p:cNvPr>
          <p:cNvSpPr>
            <a:spLocks noGrp="1" noChangeArrowheads="1"/>
          </p:cNvSpPr>
          <p:nvPr>
            <p:ph sz="quarter" idx="1"/>
          </p:nvPr>
        </p:nvSpPr>
        <p:spPr/>
        <p:txBody>
          <a:bodyPr/>
          <a:lstStyle/>
          <a:p>
            <a:pPr eaLnBrk="1" hangingPunct="1">
              <a:defRPr/>
            </a:pPr>
            <a:r>
              <a:rPr lang="en-US" altLang="en-US" sz="3200" dirty="0"/>
              <a:t>A “women’s thing” </a:t>
            </a:r>
          </a:p>
          <a:p>
            <a:pPr eaLnBrk="1" hangingPunct="1">
              <a:defRPr/>
            </a:pPr>
            <a:r>
              <a:rPr lang="en-US" altLang="en-US" sz="3200" dirty="0"/>
              <a:t>A passing fad</a:t>
            </a:r>
          </a:p>
          <a:p>
            <a:pPr eaLnBrk="1" hangingPunct="1">
              <a:defRPr/>
            </a:pPr>
            <a:r>
              <a:rPr lang="en-US" altLang="en-US" sz="3200" dirty="0"/>
              <a:t>Something to joke about</a:t>
            </a:r>
          </a:p>
          <a:p>
            <a:pPr eaLnBrk="1" hangingPunct="1">
              <a:defRPr/>
            </a:pPr>
            <a:r>
              <a:rPr lang="en-US" altLang="en-US" sz="3200" dirty="0"/>
              <a:t>Something to be ignored</a:t>
            </a:r>
          </a:p>
          <a:p>
            <a:pPr eaLnBrk="1" hangingPunct="1">
              <a:defRPr/>
            </a:pPr>
            <a:r>
              <a:rPr lang="en-US" altLang="en-US" sz="3200" dirty="0"/>
              <a:t>A cause for paranoia and fear</a:t>
            </a:r>
          </a:p>
          <a:p>
            <a:pPr eaLnBrk="1" hangingPunct="1">
              <a:defRPr/>
            </a:pPr>
            <a:r>
              <a:rPr lang="en-US" altLang="en-US" sz="3200" dirty="0">
                <a:solidFill>
                  <a:srgbClr val="FF0000"/>
                </a:solidFill>
              </a:rPr>
              <a:t>It’s a legal requirement to prevent, prohibit and address this issue at “Workplace</a:t>
            </a:r>
            <a:r>
              <a:rPr lang="en-US" altLang="en-US" dirty="0">
                <a:solidFill>
                  <a:srgbClr val="FF0000"/>
                </a:solidFill>
              </a:rPr>
              <a:t>”</a:t>
            </a:r>
          </a:p>
          <a:p>
            <a:pPr marL="0" indent="0" eaLnBrk="1" hangingPunct="1">
              <a:buFontTx/>
              <a:buNone/>
              <a:defRPr/>
            </a:pPr>
            <a:endParaRPr lang="en-US"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hanwari Devi">
            <a:extLst>
              <a:ext uri="{FF2B5EF4-FFF2-40B4-BE49-F238E27FC236}">
                <a16:creationId xmlns:a16="http://schemas.microsoft.com/office/drawing/2014/main" xmlns="" id="{0A7182BA-B2EA-596C-CE01-EC80F608B51C}"/>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67125" y="490538"/>
            <a:ext cx="2190750" cy="195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A2DC2FB0-2AAB-95E7-1C71-BC9D5C45B7F6}"/>
              </a:ext>
            </a:extLst>
          </p:cNvPr>
          <p:cNvSpPr/>
          <p:nvPr/>
        </p:nvSpPr>
        <p:spPr>
          <a:xfrm>
            <a:off x="1143000" y="2471738"/>
            <a:ext cx="7239000" cy="2838450"/>
          </a:xfrm>
          <a:prstGeom prst="rect">
            <a:avLst/>
          </a:prstGeom>
        </p:spPr>
        <p:txBody>
          <a:bodyPr>
            <a:spAutoFit/>
          </a:bodyPr>
          <a:lstStyle/>
          <a:p>
            <a:pPr algn="ctr">
              <a:spcBef>
                <a:spcPct val="20000"/>
              </a:spcBef>
              <a:defRPr/>
            </a:pPr>
            <a:r>
              <a:rPr lang="en-US" sz="2800" b="1" kern="0" dirty="0" err="1">
                <a:solidFill>
                  <a:srgbClr val="000000"/>
                </a:solidFill>
                <a:latin typeface="+mj-lt"/>
              </a:rPr>
              <a:t>Bhanwari</a:t>
            </a:r>
            <a:r>
              <a:rPr lang="en-US" sz="2800" b="1" kern="0" dirty="0">
                <a:solidFill>
                  <a:srgbClr val="000000"/>
                </a:solidFill>
                <a:latin typeface="+mj-lt"/>
              </a:rPr>
              <a:t> Devi</a:t>
            </a:r>
          </a:p>
          <a:p>
            <a:pPr algn="ctr">
              <a:spcBef>
                <a:spcPct val="20000"/>
              </a:spcBef>
              <a:defRPr/>
            </a:pPr>
            <a:r>
              <a:rPr lang="en-US" sz="1600" kern="0" dirty="0">
                <a:solidFill>
                  <a:srgbClr val="000000"/>
                </a:solidFill>
                <a:latin typeface="+mj-lt"/>
              </a:rPr>
              <a:t>Indian Dalit Woman </a:t>
            </a:r>
          </a:p>
          <a:p>
            <a:pPr algn="ctr">
              <a:spcBef>
                <a:spcPct val="20000"/>
              </a:spcBef>
              <a:defRPr/>
            </a:pPr>
            <a:r>
              <a:rPr lang="en-US" sz="1600" kern="0" dirty="0">
                <a:solidFill>
                  <a:srgbClr val="000000"/>
                </a:solidFill>
                <a:latin typeface="+mj-lt"/>
              </a:rPr>
              <a:t>Village </a:t>
            </a:r>
            <a:r>
              <a:rPr lang="en-US" sz="1600" kern="0" dirty="0" err="1">
                <a:solidFill>
                  <a:srgbClr val="000000"/>
                </a:solidFill>
                <a:latin typeface="+mj-lt"/>
              </a:rPr>
              <a:t>Bhateri</a:t>
            </a:r>
            <a:r>
              <a:rPr lang="en-US" sz="1600" kern="0" dirty="0">
                <a:solidFill>
                  <a:srgbClr val="000000"/>
                </a:solidFill>
                <a:latin typeface="+mj-lt"/>
              </a:rPr>
              <a:t>, Rajasthan</a:t>
            </a:r>
          </a:p>
          <a:p>
            <a:pPr algn="ctr">
              <a:spcBef>
                <a:spcPct val="20000"/>
              </a:spcBef>
              <a:defRPr/>
            </a:pPr>
            <a:endParaRPr lang="en-US" sz="1600" kern="0" dirty="0">
              <a:latin typeface="+mj-lt"/>
            </a:endParaRPr>
          </a:p>
          <a:p>
            <a:pPr algn="ctr">
              <a:spcBef>
                <a:spcPct val="20000"/>
              </a:spcBef>
              <a:defRPr/>
            </a:pPr>
            <a:r>
              <a:rPr lang="en-US" sz="1600" kern="0" dirty="0">
                <a:solidFill>
                  <a:srgbClr val="000000"/>
                </a:solidFill>
                <a:latin typeface="+mj-lt"/>
              </a:rPr>
              <a:t>Winner of “</a:t>
            </a:r>
            <a:r>
              <a:rPr lang="en-US" sz="1600" b="1" i="1" kern="0" dirty="0" err="1">
                <a:solidFill>
                  <a:srgbClr val="000000"/>
                </a:solidFill>
                <a:latin typeface="+mj-lt"/>
              </a:rPr>
              <a:t>Neerja</a:t>
            </a:r>
            <a:r>
              <a:rPr lang="en-US" sz="1600" b="1" i="1" kern="0" dirty="0">
                <a:solidFill>
                  <a:srgbClr val="000000"/>
                </a:solidFill>
                <a:latin typeface="+mj-lt"/>
              </a:rPr>
              <a:t> </a:t>
            </a:r>
            <a:r>
              <a:rPr lang="en-US" sz="1600" b="1" i="1" kern="0" dirty="0" err="1">
                <a:solidFill>
                  <a:srgbClr val="000000"/>
                </a:solidFill>
                <a:latin typeface="+mj-lt"/>
              </a:rPr>
              <a:t>Bhanot</a:t>
            </a:r>
            <a:r>
              <a:rPr lang="en-US" sz="1600" b="1" i="1" kern="0" dirty="0">
                <a:solidFill>
                  <a:srgbClr val="000000"/>
                </a:solidFill>
                <a:latin typeface="+mj-lt"/>
              </a:rPr>
              <a:t> Memorial Award” </a:t>
            </a:r>
            <a:r>
              <a:rPr lang="en-US" sz="1600" kern="0" dirty="0">
                <a:solidFill>
                  <a:srgbClr val="000000"/>
                </a:solidFill>
                <a:latin typeface="+mj-lt"/>
              </a:rPr>
              <a:t>for her "extraordinary courage, conviction and commitment</a:t>
            </a:r>
          </a:p>
          <a:p>
            <a:pPr algn="ctr">
              <a:spcBef>
                <a:spcPct val="20000"/>
              </a:spcBef>
              <a:defRPr/>
            </a:pPr>
            <a:endParaRPr lang="en-US" sz="1600" b="1" u="sng" kern="0" dirty="0">
              <a:solidFill>
                <a:srgbClr val="000000"/>
              </a:solidFill>
              <a:latin typeface="+mj-lt"/>
            </a:endParaRPr>
          </a:p>
          <a:p>
            <a:pPr algn="ctr">
              <a:spcBef>
                <a:spcPct val="20000"/>
              </a:spcBef>
              <a:defRPr/>
            </a:pPr>
            <a:r>
              <a:rPr lang="en-US" sz="1600" b="1" u="sng" kern="0" dirty="0">
                <a:solidFill>
                  <a:srgbClr val="000000"/>
                </a:solidFill>
                <a:latin typeface="+mj-lt"/>
              </a:rPr>
              <a:t>HER STORY</a:t>
            </a:r>
          </a:p>
          <a:p>
            <a:pPr algn="ctr">
              <a:spcBef>
                <a:spcPct val="20000"/>
              </a:spcBef>
              <a:defRPr/>
            </a:pPr>
            <a:endParaRPr lang="en-US" sz="1600" kern="0" dirty="0">
              <a:solidFill>
                <a:srgbClr val="000000"/>
              </a:solidFill>
              <a:latin typeface="+mj-lt"/>
            </a:endParaRPr>
          </a:p>
        </p:txBody>
      </p:sp>
      <p:sp>
        <p:nvSpPr>
          <p:cNvPr id="8" name="TextBox 7">
            <a:extLst>
              <a:ext uri="{FF2B5EF4-FFF2-40B4-BE49-F238E27FC236}">
                <a16:creationId xmlns:a16="http://schemas.microsoft.com/office/drawing/2014/main" xmlns="" id="{51690825-A540-8550-515A-98DB35A90B04}"/>
              </a:ext>
            </a:extLst>
          </p:cNvPr>
          <p:cNvSpPr txBox="1"/>
          <p:nvPr/>
        </p:nvSpPr>
        <p:spPr>
          <a:xfrm>
            <a:off x="800100" y="5097463"/>
            <a:ext cx="7696200" cy="1323439"/>
          </a:xfrm>
          <a:prstGeom prst="rect">
            <a:avLst/>
          </a:prstGeom>
          <a:noFill/>
        </p:spPr>
        <p:txBody>
          <a:bodyPr>
            <a:spAutoFit/>
          </a:bodyPr>
          <a:lstStyle/>
          <a:p>
            <a:pPr>
              <a:defRPr/>
            </a:pPr>
            <a:r>
              <a:rPr lang="en-US" sz="1600" kern="0" dirty="0">
                <a:solidFill>
                  <a:srgbClr val="000000"/>
                </a:solidFill>
                <a:latin typeface="+mj-lt"/>
              </a:rPr>
              <a:t>“</a:t>
            </a:r>
            <a:r>
              <a:rPr lang="en-US" sz="1600" kern="0" dirty="0" err="1">
                <a:solidFill>
                  <a:srgbClr val="000000"/>
                </a:solidFill>
                <a:latin typeface="+mj-lt"/>
              </a:rPr>
              <a:t>Bhanwari</a:t>
            </a:r>
            <a:r>
              <a:rPr lang="en-US" sz="1600" kern="0" dirty="0">
                <a:solidFill>
                  <a:srgbClr val="000000"/>
                </a:solidFill>
                <a:latin typeface="+mj-lt"/>
              </a:rPr>
              <a:t> Devi continues to be ostracized by her village. She lives on the outskirts of the village </a:t>
            </a:r>
            <a:r>
              <a:rPr lang="en-US" sz="1600" kern="0" dirty="0" err="1">
                <a:solidFill>
                  <a:srgbClr val="000000"/>
                </a:solidFill>
                <a:latin typeface="+mj-lt"/>
              </a:rPr>
              <a:t>Bhateri</a:t>
            </a:r>
            <a:r>
              <a:rPr lang="en-US" sz="1600" kern="0" dirty="0">
                <a:solidFill>
                  <a:srgbClr val="000000"/>
                </a:solidFill>
                <a:latin typeface="+mj-lt"/>
              </a:rPr>
              <a:t>, just 55 </a:t>
            </a:r>
            <a:r>
              <a:rPr lang="en-US" sz="1600" kern="0" dirty="0" err="1">
                <a:solidFill>
                  <a:srgbClr val="000000"/>
                </a:solidFill>
                <a:latin typeface="+mj-lt"/>
              </a:rPr>
              <a:t>kms</a:t>
            </a:r>
            <a:r>
              <a:rPr lang="en-US" sz="1600" kern="0" dirty="0">
                <a:solidFill>
                  <a:srgbClr val="000000"/>
                </a:solidFill>
                <a:latin typeface="+mj-lt"/>
              </a:rPr>
              <a:t> from Jaipur, with her husband who’s supported her fight throughout. She now runs a self help group with other women from her community and works with an NGO to support her family.”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726227DD-72B5-42BF-6A08-484E819411D3}"/>
              </a:ext>
            </a:extLst>
          </p:cNvPr>
          <p:cNvSpPr>
            <a:spLocks noGrp="1" noChangeArrowheads="1"/>
          </p:cNvSpPr>
          <p:nvPr>
            <p:ph type="title"/>
          </p:nvPr>
        </p:nvSpPr>
        <p:spPr>
          <a:xfrm>
            <a:off x="500034" y="500042"/>
            <a:ext cx="7467600" cy="1143000"/>
          </a:xfrm>
        </p:spPr>
        <p:txBody>
          <a:bodyPr>
            <a:normAutofit fontScale="90000"/>
          </a:bodyPr>
          <a:lstStyle/>
          <a:p>
            <a:pPr marL="342900" indent="-342900" eaLnBrk="1" hangingPunct="1"/>
            <a:r>
              <a:rPr lang="en-US" altLang="en-US" dirty="0">
                <a:solidFill>
                  <a:schemeClr val="tx1"/>
                </a:solidFill>
              </a:rPr>
              <a:t/>
            </a:r>
            <a:br>
              <a:rPr lang="en-US" altLang="en-US" dirty="0">
                <a:solidFill>
                  <a:schemeClr val="tx1"/>
                </a:solidFill>
              </a:rPr>
            </a:br>
            <a:r>
              <a:rPr lang="en-US" altLang="en-US" dirty="0" err="1">
                <a:solidFill>
                  <a:schemeClr val="tx1"/>
                </a:solidFill>
              </a:rPr>
              <a:t>Vishakha</a:t>
            </a:r>
            <a:r>
              <a:rPr lang="en-US" altLang="en-US" dirty="0">
                <a:solidFill>
                  <a:schemeClr val="tx1"/>
                </a:solidFill>
              </a:rPr>
              <a:t> Guidelines</a:t>
            </a:r>
            <a:br>
              <a:rPr lang="en-US" altLang="en-US" dirty="0">
                <a:solidFill>
                  <a:schemeClr val="tx1"/>
                </a:solidFill>
              </a:rPr>
            </a:br>
            <a:r>
              <a:rPr lang="en-US" altLang="en-US" sz="1800" dirty="0"/>
              <a:t>Supreme Court of India </a:t>
            </a:r>
            <a:r>
              <a:rPr lang="en-US" altLang="en-US" sz="1800" dirty="0" err="1"/>
              <a:t>Judgement</a:t>
            </a:r>
            <a:r>
              <a:rPr lang="en-US" altLang="en-US" sz="1800" dirty="0"/>
              <a:t> 1997 </a:t>
            </a:r>
            <a:br>
              <a:rPr lang="en-US" altLang="en-US" sz="1800" dirty="0"/>
            </a:br>
            <a:r>
              <a:rPr lang="en-US" altLang="en-US" sz="1400" dirty="0"/>
              <a:t>(Ref: </a:t>
            </a:r>
            <a:r>
              <a:rPr lang="en-US" altLang="en-US" sz="1400" i="1" dirty="0" err="1"/>
              <a:t>Vishakha</a:t>
            </a:r>
            <a:r>
              <a:rPr lang="en-US" altLang="en-US" sz="1400" i="1" dirty="0"/>
              <a:t> and Ors. V State of Rajasthan) </a:t>
            </a:r>
            <a:r>
              <a:rPr lang="en-US" altLang="en-US" dirty="0"/>
              <a:t/>
            </a:r>
            <a:br>
              <a:rPr lang="en-US" altLang="en-US" dirty="0"/>
            </a:br>
            <a:endParaRPr lang="en-US" altLang="en-US" dirty="0">
              <a:solidFill>
                <a:schemeClr val="tx1"/>
              </a:solidFill>
            </a:endParaRPr>
          </a:p>
        </p:txBody>
      </p:sp>
      <p:sp>
        <p:nvSpPr>
          <p:cNvPr id="6147" name="Rectangle 3">
            <a:extLst>
              <a:ext uri="{FF2B5EF4-FFF2-40B4-BE49-F238E27FC236}">
                <a16:creationId xmlns:a16="http://schemas.microsoft.com/office/drawing/2014/main" xmlns="" id="{1ADA6362-1436-C548-4847-EF494EEA450E}"/>
              </a:ext>
            </a:extLst>
          </p:cNvPr>
          <p:cNvSpPr>
            <a:spLocks noGrp="1" noChangeArrowheads="1"/>
          </p:cNvSpPr>
          <p:nvPr>
            <p:ph sz="quarter" idx="1"/>
          </p:nvPr>
        </p:nvSpPr>
        <p:spPr>
          <a:xfrm>
            <a:off x="642910" y="1357298"/>
            <a:ext cx="7467600" cy="4614882"/>
          </a:xfrm>
        </p:spPr>
        <p:txBody>
          <a:bodyPr>
            <a:noAutofit/>
          </a:bodyPr>
          <a:lstStyle/>
          <a:p>
            <a:pPr algn="ctr" eaLnBrk="1" hangingPunct="1">
              <a:buFontTx/>
              <a:buNone/>
            </a:pPr>
            <a:r>
              <a:rPr lang="en-US" altLang="en-US" sz="2000" dirty="0"/>
              <a:t>“</a:t>
            </a:r>
            <a:r>
              <a:rPr lang="en-US" altLang="en-US" sz="2000" i="1" dirty="0"/>
              <a:t>In the absence of enacted law to provide for the effective  enforcement of the basic human right of gender equality and guarantee against sexual harassment and abuse, we</a:t>
            </a:r>
            <a:r>
              <a:rPr lang="en-US" altLang="en-US" sz="2000" i="1" dirty="0">
                <a:solidFill>
                  <a:srgbClr val="FF0000"/>
                </a:solidFill>
              </a:rPr>
              <a:t> </a:t>
            </a:r>
            <a:r>
              <a:rPr lang="en-US" altLang="en-US" sz="2000" i="1" u="sng" dirty="0">
                <a:solidFill>
                  <a:srgbClr val="FF0000"/>
                </a:solidFill>
              </a:rPr>
              <a:t>lay down the guidelines and norms specified hereinafter for due observance at all work places or other institutions, until a legislation is enacted for this purpose. …</a:t>
            </a:r>
            <a:r>
              <a:rPr lang="en-US" altLang="en-US" sz="2000" i="1" dirty="0"/>
              <a:t>and it is further </a:t>
            </a:r>
            <a:r>
              <a:rPr lang="en-US" altLang="en-US" sz="2000" i="1" dirty="0" err="1"/>
              <a:t>emphasised</a:t>
            </a:r>
            <a:r>
              <a:rPr lang="en-US" altLang="en-US" sz="2000" i="1" dirty="0"/>
              <a:t> that this would be treated as the law declared by this Court under Art. 141 of the Constitution.”</a:t>
            </a:r>
          </a:p>
          <a:p>
            <a:pPr eaLnBrk="1" hangingPunct="1">
              <a:buFontTx/>
              <a:buNone/>
            </a:pPr>
            <a:endParaRPr lang="en-US" altLang="en-US" sz="600" dirty="0"/>
          </a:p>
          <a:p>
            <a:pPr eaLnBrk="1" hangingPunct="1">
              <a:buFontTx/>
              <a:buNone/>
            </a:pPr>
            <a:r>
              <a:rPr lang="en-US" altLang="en-US" sz="2000" dirty="0"/>
              <a:t>     The judgment of August 1997 provided the basic definitions of Sexual </a:t>
            </a:r>
            <a:r>
              <a:rPr lang="en-US" altLang="en-US" sz="2000" dirty="0" err="1"/>
              <a:t>Harrasment</a:t>
            </a:r>
            <a:r>
              <a:rPr lang="en-US" altLang="en-US" sz="2000" dirty="0"/>
              <a:t> at the workplace and provided guidelines to deal with it. It is seen as a significant legal victory for women's groups in India</a:t>
            </a:r>
          </a:p>
          <a:p>
            <a:pPr eaLnBrk="1" hangingPunct="1">
              <a:buFontTx/>
              <a:buNone/>
            </a:pPr>
            <a:endParaRPr lang="en-US" altLang="en-US" sz="600" dirty="0"/>
          </a:p>
          <a:p>
            <a:pPr eaLnBrk="1" hangingPunct="1">
              <a:buFontTx/>
              <a:buNone/>
            </a:pPr>
            <a:r>
              <a:rPr lang="en-US" altLang="en-US" sz="2000" dirty="0"/>
              <a:t>	</a:t>
            </a:r>
            <a:r>
              <a:rPr lang="en-US" altLang="en-US" sz="2000" dirty="0" err="1"/>
              <a:t>Estalished</a:t>
            </a:r>
            <a:r>
              <a:rPr lang="en-US" altLang="en-US" sz="2000" dirty="0"/>
              <a:t> that  </a:t>
            </a:r>
            <a:r>
              <a:rPr lang="en-US" altLang="en-US" sz="2000" dirty="0">
                <a:solidFill>
                  <a:srgbClr val="FF0000"/>
                </a:solidFill>
              </a:rPr>
              <a:t>“Sexual Harassment violates a woman’s right in the workplace and is thus not just a matter of personal injury</a:t>
            </a:r>
            <a:r>
              <a:rPr lang="en-US" altLang="en-US" sz="2000" dirty="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xmlns="" id="{B1E89926-FBC3-75D3-6CEC-281ECBA9F34F}"/>
              </a:ext>
            </a:extLst>
          </p:cNvPr>
          <p:cNvSpPr>
            <a:spLocks noGrp="1"/>
          </p:cNvSpPr>
          <p:nvPr>
            <p:ph type="title"/>
          </p:nvPr>
        </p:nvSpPr>
        <p:spPr>
          <a:xfrm>
            <a:off x="500034" y="0"/>
            <a:ext cx="7467600" cy="1143000"/>
          </a:xfrm>
        </p:spPr>
        <p:txBody>
          <a:bodyPr>
            <a:normAutofit/>
          </a:bodyPr>
          <a:lstStyle/>
          <a:p>
            <a:pPr eaLnBrk="1" hangingPunct="1"/>
            <a:r>
              <a:rPr lang="en-US" altLang="en-US" sz="4000" dirty="0"/>
              <a:t>ADVENT OF LAW</a:t>
            </a:r>
          </a:p>
        </p:txBody>
      </p:sp>
      <p:sp>
        <p:nvSpPr>
          <p:cNvPr id="5" name="Content Placeholder 1">
            <a:extLst>
              <a:ext uri="{FF2B5EF4-FFF2-40B4-BE49-F238E27FC236}">
                <a16:creationId xmlns:a16="http://schemas.microsoft.com/office/drawing/2014/main" xmlns="" id="{B8A4B1DC-BBBD-ECCA-36A5-94BBA5EEEBE3}"/>
              </a:ext>
            </a:extLst>
          </p:cNvPr>
          <p:cNvSpPr>
            <a:spLocks noGrp="1"/>
          </p:cNvSpPr>
          <p:nvPr>
            <p:ph sz="quarter" idx="1"/>
          </p:nvPr>
        </p:nvSpPr>
        <p:spPr>
          <a:xfrm>
            <a:off x="571472" y="1428736"/>
            <a:ext cx="7467600" cy="4873752"/>
          </a:xfrm>
        </p:spPr>
        <p:txBody>
          <a:bodyPr>
            <a:normAutofit fontScale="92500" lnSpcReduction="20000"/>
          </a:bodyPr>
          <a:lstStyle/>
          <a:p>
            <a:pPr marL="457200" lvl="1" indent="0" eaLnBrk="1" hangingPunct="1">
              <a:buFontTx/>
              <a:buNone/>
              <a:defRPr/>
            </a:pPr>
            <a:r>
              <a:rPr lang="en-US" sz="2400" dirty="0"/>
              <a:t>By adopting the Vishakha Guidelines and recommendations of Justice Verma Committee, the Parliament enacted </a:t>
            </a:r>
            <a:r>
              <a:rPr lang="en-US" sz="2400" b="1" dirty="0"/>
              <a:t>the Sexual Harassment of Women at Workplace (Prevention, Prohibition and </a:t>
            </a:r>
            <a:r>
              <a:rPr lang="en-US" sz="2400" b="1" dirty="0" err="1"/>
              <a:t>Redressal</a:t>
            </a:r>
            <a:r>
              <a:rPr lang="en-US" sz="2400" b="1" dirty="0"/>
              <a:t>) Act in 2013</a:t>
            </a:r>
            <a:r>
              <a:rPr lang="en-US" sz="2400" dirty="0"/>
              <a:t> read with </a:t>
            </a:r>
            <a:r>
              <a:rPr lang="en-US" sz="2400" b="1" dirty="0"/>
              <a:t>The Sexual Harassment of Women at Workplace (Prevention, Prohibition and </a:t>
            </a:r>
            <a:r>
              <a:rPr lang="en-US" sz="2400" b="1" dirty="0" err="1"/>
              <a:t>Redressal</a:t>
            </a:r>
            <a:r>
              <a:rPr lang="en-US" sz="2400" b="1" dirty="0"/>
              <a:t>) Rules, 2013</a:t>
            </a:r>
          </a:p>
          <a:p>
            <a:pPr marL="457200" lvl="1" indent="0" eaLnBrk="1" hangingPunct="1">
              <a:buFontTx/>
              <a:buNone/>
              <a:defRPr/>
            </a:pPr>
            <a:r>
              <a:rPr lang="en-US" sz="2400" dirty="0"/>
              <a:t> (effective Dec 2013)</a:t>
            </a:r>
          </a:p>
          <a:p>
            <a:pPr lvl="1" eaLnBrk="1" hangingPunct="1">
              <a:buFont typeface="Wingdings" panose="05000000000000000000" pitchFamily="2" charset="2"/>
              <a:buChar char="Ø"/>
              <a:defRPr/>
            </a:pPr>
            <a:endParaRPr lang="en-US" sz="1400" dirty="0"/>
          </a:p>
          <a:p>
            <a:pPr marL="457200" lvl="1" indent="0" eaLnBrk="1" hangingPunct="1">
              <a:buFontTx/>
              <a:buNone/>
              <a:defRPr/>
            </a:pPr>
            <a:r>
              <a:rPr lang="en-US" sz="2400" dirty="0"/>
              <a:t>This statute supersedes the Vishakha Guidelines for prevention of sexual harassment introduced by the Supreme Court of India.</a:t>
            </a:r>
          </a:p>
          <a:p>
            <a:pPr marL="457200" lvl="1" indent="0" eaLnBrk="1" hangingPunct="1">
              <a:buFontTx/>
              <a:buNone/>
              <a:defRPr/>
            </a:pPr>
            <a:endParaRPr lang="en-US" sz="1400" dirty="0"/>
          </a:p>
          <a:p>
            <a:pPr marL="457200" lvl="1" indent="0" eaLnBrk="1" hangingPunct="1">
              <a:buFontTx/>
              <a:buNone/>
              <a:defRPr/>
            </a:pPr>
            <a:r>
              <a:rPr lang="en-US" sz="2400" dirty="0"/>
              <a:t>The Statute extends to the “Whole of India”</a:t>
            </a:r>
          </a:p>
          <a:p>
            <a:pPr marL="457200" lvl="1" indent="0" eaLnBrk="1" hangingPunct="1">
              <a:buFontTx/>
              <a:buNone/>
              <a:defRPr/>
            </a:pPr>
            <a:endParaRPr lang="en-US" sz="1000" dirty="0"/>
          </a:p>
          <a:p>
            <a:pPr marL="457200" lvl="1" indent="0" eaLnBrk="1" hangingPunct="1">
              <a:buFontTx/>
              <a:buNone/>
              <a:defRPr/>
            </a:pPr>
            <a:r>
              <a:rPr lang="en-US" sz="2400" dirty="0"/>
              <a:t>It is only for the protection of “Women at Workplace”</a:t>
            </a:r>
            <a:endParaRPr lang="en-US" sz="2800" dirty="0"/>
          </a:p>
          <a:p>
            <a:pPr lvl="1" eaLnBrk="1" hangingPunct="1">
              <a:defRPr/>
            </a:pPr>
            <a:endParaRPr lang="en-US" sz="1800" dirty="0"/>
          </a:p>
          <a:p>
            <a:pPr lvl="1" eaLnBrk="1" hangingPunct="1">
              <a:defRPr/>
            </a:pPr>
            <a:endParaRPr lang="en-US"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xmlns="" id="{6322DFC8-72C3-9CC7-5253-7DD3D294EE1F}"/>
              </a:ext>
            </a:extLst>
          </p:cNvPr>
          <p:cNvSpPr>
            <a:spLocks noGrp="1"/>
          </p:cNvSpPr>
          <p:nvPr>
            <p:ph type="title"/>
          </p:nvPr>
        </p:nvSpPr>
        <p:spPr/>
        <p:txBody>
          <a:bodyPr>
            <a:normAutofit/>
          </a:bodyPr>
          <a:lstStyle/>
          <a:p>
            <a:r>
              <a:rPr lang="en-US" altLang="en-US" sz="4400" b="1" dirty="0"/>
              <a:t>Preamble</a:t>
            </a:r>
          </a:p>
        </p:txBody>
      </p:sp>
      <p:sp>
        <p:nvSpPr>
          <p:cNvPr id="3" name="Content Placeholder 2">
            <a:extLst>
              <a:ext uri="{FF2B5EF4-FFF2-40B4-BE49-F238E27FC236}">
                <a16:creationId xmlns:a16="http://schemas.microsoft.com/office/drawing/2014/main" xmlns="" id="{4ACA202D-ED8C-4287-74BD-1B80639FDD31}"/>
              </a:ext>
            </a:extLst>
          </p:cNvPr>
          <p:cNvSpPr>
            <a:spLocks noGrp="1"/>
          </p:cNvSpPr>
          <p:nvPr>
            <p:ph sz="quarter" idx="1"/>
          </p:nvPr>
        </p:nvSpPr>
        <p:spPr>
          <a:xfrm>
            <a:off x="785786" y="1285860"/>
            <a:ext cx="7467600" cy="4873752"/>
          </a:xfrm>
        </p:spPr>
        <p:txBody>
          <a:bodyPr>
            <a:normAutofit fontScale="92500" lnSpcReduction="10000"/>
          </a:bodyPr>
          <a:lstStyle/>
          <a:p>
            <a:pPr marL="0" indent="0">
              <a:buFontTx/>
              <a:buNone/>
              <a:defRPr/>
            </a:pPr>
            <a:endParaRPr lang="en-US" altLang="en-US" dirty="0"/>
          </a:p>
          <a:p>
            <a:pPr marL="0" indent="0">
              <a:buFontTx/>
              <a:buNone/>
              <a:defRPr/>
            </a:pPr>
            <a:r>
              <a:rPr lang="en-US" altLang="en-US" sz="4000" b="1" dirty="0"/>
              <a:t>An Act to </a:t>
            </a:r>
            <a:r>
              <a:rPr lang="en-US" altLang="en-US" sz="4000" b="1" dirty="0">
                <a:solidFill>
                  <a:srgbClr val="FF0000"/>
                </a:solidFill>
              </a:rPr>
              <a:t>provide protection </a:t>
            </a:r>
            <a:r>
              <a:rPr lang="en-US" altLang="en-US" sz="4000" b="1" dirty="0">
                <a:solidFill>
                  <a:srgbClr val="FFC000"/>
                </a:solidFill>
              </a:rPr>
              <a:t>against sexual harassment of women</a:t>
            </a:r>
            <a:r>
              <a:rPr lang="en-US" altLang="en-US" sz="4000" b="1" dirty="0"/>
              <a:t> </a:t>
            </a:r>
            <a:r>
              <a:rPr lang="en-US" altLang="en-US" sz="4000" b="1" dirty="0">
                <a:solidFill>
                  <a:srgbClr val="C00000"/>
                </a:solidFill>
              </a:rPr>
              <a:t>at workplace </a:t>
            </a:r>
            <a:r>
              <a:rPr lang="en-US" altLang="en-US" sz="4000" b="1" dirty="0"/>
              <a:t>and for the </a:t>
            </a:r>
            <a:r>
              <a:rPr lang="en-US" altLang="en-US" sz="4000" b="1" dirty="0">
                <a:solidFill>
                  <a:srgbClr val="FF5050"/>
                </a:solidFill>
              </a:rPr>
              <a:t>prevention</a:t>
            </a:r>
            <a:r>
              <a:rPr lang="en-US" altLang="en-US" sz="4000" b="1" dirty="0"/>
              <a:t> and </a:t>
            </a:r>
            <a:r>
              <a:rPr lang="en-US" altLang="en-US" sz="4000" b="1" dirty="0" err="1">
                <a:solidFill>
                  <a:srgbClr val="D60093"/>
                </a:solidFill>
              </a:rPr>
              <a:t>redressal</a:t>
            </a:r>
            <a:r>
              <a:rPr lang="en-US" altLang="en-US" sz="4000" b="1" dirty="0">
                <a:solidFill>
                  <a:srgbClr val="D60093"/>
                </a:solidFill>
              </a:rPr>
              <a:t> of complaints </a:t>
            </a:r>
            <a:r>
              <a:rPr lang="en-US" altLang="en-US" sz="4000" b="1" dirty="0"/>
              <a:t>of sexual harassment and for matters connected therewith or incidental thereto.</a:t>
            </a:r>
          </a:p>
          <a:p>
            <a:pP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a:extLst>
              <a:ext uri="{FF2B5EF4-FFF2-40B4-BE49-F238E27FC236}">
                <a16:creationId xmlns:a16="http://schemas.microsoft.com/office/drawing/2014/main" xmlns="" id="{7B33167C-D617-8F5F-98EE-CE4AF23839AF}"/>
              </a:ext>
            </a:extLst>
          </p:cNvPr>
          <p:cNvSpPr>
            <a:spLocks noGrp="1"/>
          </p:cNvSpPr>
          <p:nvPr>
            <p:ph sz="quarter" idx="1"/>
          </p:nvPr>
        </p:nvSpPr>
        <p:spPr>
          <a:xfrm>
            <a:off x="642910" y="1643050"/>
            <a:ext cx="7772400" cy="4114800"/>
          </a:xfrm>
        </p:spPr>
        <p:txBody>
          <a:bodyPr>
            <a:noAutofit/>
          </a:bodyPr>
          <a:lstStyle/>
          <a:p>
            <a:pPr marL="0" indent="0" algn="ctr">
              <a:buFontTx/>
              <a:buNone/>
            </a:pPr>
            <a:r>
              <a:rPr lang="en-US" altLang="en-US" sz="8800" dirty="0" smtClean="0">
                <a:solidFill>
                  <a:schemeClr val="accent2"/>
                </a:solidFill>
                <a:latin typeface="Algerian" panose="04020705040A02060702" pitchFamily="82" charset="0"/>
              </a:rPr>
              <a:t>Sexual</a:t>
            </a:r>
          </a:p>
          <a:p>
            <a:pPr marL="0" indent="0" algn="ctr">
              <a:buFontTx/>
              <a:buNone/>
            </a:pPr>
            <a:r>
              <a:rPr lang="en-US" altLang="en-US" sz="8800" dirty="0" smtClean="0">
                <a:solidFill>
                  <a:schemeClr val="accent2"/>
                </a:solidFill>
                <a:latin typeface="Algerian" panose="04020705040A02060702" pitchFamily="82" charset="0"/>
              </a:rPr>
              <a:t>Harassment</a:t>
            </a:r>
            <a:r>
              <a:rPr lang="en-US" altLang="en-US" sz="5400" dirty="0" smtClean="0">
                <a:solidFill>
                  <a:srgbClr val="FF0000"/>
                </a:solidFill>
              </a:rPr>
              <a:t> </a:t>
            </a:r>
            <a:endParaRPr lang="en-US" altLang="en-US" sz="8800" dirty="0">
              <a:solidFill>
                <a:schemeClr val="accent2"/>
              </a:solidFill>
              <a:latin typeface="Algerian" panose="04020705040A02060702" pitchFamily="82" charset="0"/>
            </a:endParaRPr>
          </a:p>
        </p:txBody>
      </p:sp>
      <p:sp>
        <p:nvSpPr>
          <p:cNvPr id="4" name="Date Placeholder 3">
            <a:extLst>
              <a:ext uri="{FF2B5EF4-FFF2-40B4-BE49-F238E27FC236}">
                <a16:creationId xmlns:a16="http://schemas.microsoft.com/office/drawing/2014/main" xmlns="" id="{D2865991-A148-9F00-7A10-CABCD2F71EB7}"/>
              </a:ext>
            </a:extLst>
          </p:cNvPr>
          <p:cNvSpPr>
            <a:spLocks noGrp="1"/>
          </p:cNvSpPr>
          <p:nvPr>
            <p:ph type="dt" sz="half" idx="14"/>
          </p:nvPr>
        </p:nvSpPr>
        <p:spPr/>
        <p:txBody>
          <a:bodyPr/>
          <a:lstStyle/>
          <a:p>
            <a:pPr>
              <a:defRPr/>
            </a:pPr>
            <a:r>
              <a:rPr lang="en-US" altLang="en-US" dirty="0" smtClean="0"/>
              <a:t>\</a:t>
            </a:r>
            <a:endParaRPr lang="en-US"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xmlns="" id="{3F1C2E0A-58D1-8A9A-6278-00DF1DE59275}"/>
              </a:ext>
            </a:extLst>
          </p:cNvPr>
          <p:cNvSpPr>
            <a:spLocks noGrp="1"/>
          </p:cNvSpPr>
          <p:nvPr>
            <p:ph type="title"/>
          </p:nvPr>
        </p:nvSpPr>
        <p:spPr>
          <a:xfrm>
            <a:off x="533400" y="152400"/>
            <a:ext cx="7772400" cy="1143000"/>
          </a:xfrm>
        </p:spPr>
        <p:txBody>
          <a:bodyPr>
            <a:normAutofit/>
          </a:bodyPr>
          <a:lstStyle/>
          <a:p>
            <a:r>
              <a:rPr lang="en-US" altLang="en-US" sz="3200" dirty="0"/>
              <a:t>AGGRIEVED WOMAN</a:t>
            </a:r>
          </a:p>
        </p:txBody>
      </p:sp>
      <p:sp>
        <p:nvSpPr>
          <p:cNvPr id="13315" name="Content Placeholder 2">
            <a:extLst>
              <a:ext uri="{FF2B5EF4-FFF2-40B4-BE49-F238E27FC236}">
                <a16:creationId xmlns:a16="http://schemas.microsoft.com/office/drawing/2014/main" xmlns="" id="{D14A15AA-A59C-BF81-C50E-7C47D1A87ECD}"/>
              </a:ext>
            </a:extLst>
          </p:cNvPr>
          <p:cNvSpPr>
            <a:spLocks noGrp="1"/>
          </p:cNvSpPr>
          <p:nvPr>
            <p:ph sz="quarter" idx="1"/>
          </p:nvPr>
        </p:nvSpPr>
        <p:spPr>
          <a:xfrm>
            <a:off x="571472" y="1428736"/>
            <a:ext cx="7772400" cy="4114800"/>
          </a:xfrm>
        </p:spPr>
        <p:txBody>
          <a:bodyPr/>
          <a:lstStyle/>
          <a:p>
            <a:r>
              <a:rPr lang="en-US" altLang="en-US" sz="3200" dirty="0" smtClean="0"/>
              <a:t>In relation to a workplace, a women, of any age whether_</a:t>
            </a:r>
            <a:endParaRPr lang="en-US" altLang="en-US" sz="3200" dirty="0"/>
          </a:p>
          <a:p>
            <a:pPr lvl="1"/>
            <a:r>
              <a:rPr lang="en-US" altLang="en-US" sz="2800" dirty="0"/>
              <a:t>Regular employee</a:t>
            </a:r>
          </a:p>
          <a:p>
            <a:pPr lvl="1"/>
            <a:r>
              <a:rPr lang="en-US" altLang="en-US" sz="2800" dirty="0"/>
              <a:t>Temporary employee</a:t>
            </a:r>
          </a:p>
          <a:p>
            <a:pPr lvl="1"/>
            <a:r>
              <a:rPr lang="en-US" altLang="en-US" sz="2800" dirty="0" err="1"/>
              <a:t>Adhoc</a:t>
            </a:r>
            <a:endParaRPr lang="en-US" altLang="en-US" sz="2800" dirty="0"/>
          </a:p>
          <a:p>
            <a:pPr lvl="1"/>
            <a:r>
              <a:rPr lang="en-US" altLang="en-US" sz="2800" dirty="0"/>
              <a:t>Daily </a:t>
            </a:r>
            <a:r>
              <a:rPr lang="en-US" altLang="en-US" sz="2800" dirty="0" smtClean="0"/>
              <a:t>wages or not , who alleges to have been subjected to any act of Sexual harassment by the respondent </a:t>
            </a:r>
            <a:endParaRPr lang="en-US" altLang="en-US" sz="2800" dirty="0"/>
          </a:p>
          <a:p>
            <a:endParaRPr lang="en-US" altLang="en-US" dirty="0"/>
          </a:p>
          <a:p>
            <a:pPr lvl="1"/>
            <a:endParaRPr lang="en-US"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xmlns="" id="{5961AC8C-D4B1-A947-F6C7-D25BB10801EB}"/>
              </a:ext>
            </a:extLst>
          </p:cNvPr>
          <p:cNvSpPr>
            <a:spLocks noGrp="1"/>
          </p:cNvSpPr>
          <p:nvPr>
            <p:ph type="title"/>
          </p:nvPr>
        </p:nvSpPr>
        <p:spPr/>
        <p:txBody>
          <a:bodyPr>
            <a:normAutofit/>
          </a:bodyPr>
          <a:lstStyle/>
          <a:p>
            <a:pPr eaLnBrk="1" hangingPunct="1"/>
            <a:r>
              <a:rPr lang="en-US" altLang="en-US" sz="4000" dirty="0"/>
              <a:t>Sexual </a:t>
            </a:r>
            <a:r>
              <a:rPr lang="en-US" altLang="en-US" sz="4000" dirty="0" err="1"/>
              <a:t>Harrassment</a:t>
            </a:r>
            <a:endParaRPr lang="en-US" altLang="en-US" sz="4000" dirty="0"/>
          </a:p>
        </p:txBody>
      </p:sp>
      <p:sp>
        <p:nvSpPr>
          <p:cNvPr id="16387" name="Content Placeholder 2">
            <a:extLst>
              <a:ext uri="{FF2B5EF4-FFF2-40B4-BE49-F238E27FC236}">
                <a16:creationId xmlns:a16="http://schemas.microsoft.com/office/drawing/2014/main" xmlns="" id="{EC76A4DC-C937-0E3C-F658-2D632E932A7F}"/>
              </a:ext>
            </a:extLst>
          </p:cNvPr>
          <p:cNvSpPr>
            <a:spLocks noGrp="1"/>
          </p:cNvSpPr>
          <p:nvPr>
            <p:ph sz="quarter" idx="1"/>
          </p:nvPr>
        </p:nvSpPr>
        <p:spPr>
          <a:xfrm>
            <a:off x="642910" y="1571612"/>
            <a:ext cx="7467600" cy="4873752"/>
          </a:xfrm>
        </p:spPr>
        <p:txBody>
          <a:bodyPr>
            <a:normAutofit lnSpcReduction="10000"/>
          </a:bodyPr>
          <a:lstStyle/>
          <a:p>
            <a:pPr marL="0" indent="0" algn="just" eaLnBrk="1" hangingPunct="1">
              <a:buFontTx/>
              <a:buNone/>
            </a:pPr>
            <a:r>
              <a:rPr lang="en-US" altLang="en-US" sz="3200" b="1" dirty="0"/>
              <a:t>Sexual harassment</a:t>
            </a:r>
            <a:r>
              <a:rPr lang="en-US" altLang="en-US" sz="3200" dirty="0"/>
              <a:t> is bullying or </a:t>
            </a:r>
            <a:r>
              <a:rPr lang="en-US" altLang="en-US" sz="3200" dirty="0" err="1"/>
              <a:t>coercian</a:t>
            </a:r>
            <a:r>
              <a:rPr lang="en-US" altLang="en-US" sz="3200" dirty="0"/>
              <a:t> of a sexual nature, or the unwelcome or inappropriate promise of rewards in exchange for sexual favors. In most modern legal contexts, sexual harassment is illegal. </a:t>
            </a:r>
          </a:p>
          <a:p>
            <a:pPr marL="0" indent="0" algn="just" eaLnBrk="1" hangingPunct="1">
              <a:buFontTx/>
              <a:buNone/>
            </a:pPr>
            <a:endParaRPr lang="en-US" altLang="en-US" sz="2000" dirty="0"/>
          </a:p>
          <a:p>
            <a:pPr marL="0" indent="0" algn="just" eaLnBrk="1" hangingPunct="1">
              <a:buFontTx/>
              <a:buNone/>
            </a:pPr>
            <a:r>
              <a:rPr lang="en-US" altLang="en-US" sz="3200" dirty="0"/>
              <a:t>Sexual harassment is gross violation of women’s right to equality and dignity</a:t>
            </a:r>
          </a:p>
          <a:p>
            <a:pPr marL="0" indent="0" algn="just" eaLnBrk="1" hangingPunct="1">
              <a:buFontTx/>
              <a:buNone/>
            </a:pPr>
            <a:endParaRPr lang="en-US"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D27BE4EF-7805-0521-3850-8F8EB49ECF63}"/>
              </a:ext>
            </a:extLst>
          </p:cNvPr>
          <p:cNvSpPr>
            <a:spLocks noGrp="1"/>
          </p:cNvSpPr>
          <p:nvPr>
            <p:ph idx="1"/>
          </p:nvPr>
        </p:nvSpPr>
        <p:spPr>
          <a:xfrm>
            <a:off x="396875" y="1325563"/>
            <a:ext cx="8351838" cy="4675205"/>
          </a:xfrm>
        </p:spPr>
        <p:txBody>
          <a:bodyPr>
            <a:normAutofit fontScale="92500" lnSpcReduction="20000"/>
          </a:bodyPr>
          <a:lstStyle/>
          <a:p>
            <a:pPr marL="0" indent="0" eaLnBrk="1" hangingPunct="1">
              <a:buFontTx/>
              <a:buNone/>
            </a:pPr>
            <a:endParaRPr lang="en-US" altLang="en-US" sz="2000" dirty="0"/>
          </a:p>
          <a:p>
            <a:pPr marL="0" indent="0" eaLnBrk="1" hangingPunct="1">
              <a:buFontTx/>
              <a:buNone/>
            </a:pPr>
            <a:r>
              <a:rPr lang="en-US" altLang="en-US" sz="2600" dirty="0"/>
              <a:t>Sexual Harassment includes any one or more of the following unwelcome acts or behavior (</a:t>
            </a:r>
            <a:r>
              <a:rPr lang="en-US" altLang="en-US" sz="2600" u="sng" dirty="0">
                <a:solidFill>
                  <a:srgbClr val="92D050"/>
                </a:solidFill>
              </a:rPr>
              <a:t>whether directly or by implication</a:t>
            </a:r>
            <a:r>
              <a:rPr lang="en-US" altLang="en-US" sz="2600" dirty="0"/>
              <a:t>) namely :</a:t>
            </a:r>
          </a:p>
          <a:p>
            <a:pPr lvl="1" eaLnBrk="1" hangingPunct="1"/>
            <a:r>
              <a:rPr lang="en-US" altLang="en-US" sz="2600" dirty="0"/>
              <a:t>physical contact and advances; or </a:t>
            </a:r>
          </a:p>
          <a:p>
            <a:pPr lvl="1" eaLnBrk="1" hangingPunct="1"/>
            <a:r>
              <a:rPr lang="en-US" altLang="en-US" sz="2600" dirty="0"/>
              <a:t>a demand or request for sexual </a:t>
            </a:r>
            <a:r>
              <a:rPr lang="en-US" altLang="en-US" sz="2600" dirty="0" err="1" smtClean="0"/>
              <a:t>favour</a:t>
            </a:r>
            <a:r>
              <a:rPr lang="en-US" altLang="en-US" sz="2600" dirty="0" smtClean="0"/>
              <a:t>;</a:t>
            </a:r>
          </a:p>
          <a:p>
            <a:pPr lvl="1" eaLnBrk="1" hangingPunct="1">
              <a:buNone/>
            </a:pPr>
            <a:r>
              <a:rPr lang="en-US" altLang="en-US" sz="2600" dirty="0" smtClean="0"/>
              <a:t>or</a:t>
            </a:r>
            <a:endParaRPr lang="en-US" altLang="en-US" sz="2600" dirty="0"/>
          </a:p>
          <a:p>
            <a:pPr lvl="1" eaLnBrk="1" hangingPunct="1"/>
            <a:r>
              <a:rPr lang="en-US" altLang="en-US" sz="2600" dirty="0"/>
              <a:t>sexually colored remarks; or</a:t>
            </a:r>
          </a:p>
          <a:p>
            <a:pPr lvl="1" eaLnBrk="1" hangingPunct="1"/>
            <a:r>
              <a:rPr lang="en-US" altLang="en-US" sz="2600" dirty="0"/>
              <a:t>showing   pornography; or  </a:t>
            </a:r>
          </a:p>
          <a:p>
            <a:pPr lvl="1" eaLnBrk="1" hangingPunct="1"/>
            <a:r>
              <a:rPr lang="en-US" altLang="en-US" sz="2600" dirty="0"/>
              <a:t>other  offensive   or  derogatory   pictures, cartoons; or</a:t>
            </a:r>
          </a:p>
          <a:p>
            <a:pPr lvl="1" eaLnBrk="1" hangingPunct="1"/>
            <a:r>
              <a:rPr lang="en-US" altLang="en-US" sz="2600" dirty="0"/>
              <a:t>any other </a:t>
            </a:r>
            <a:r>
              <a:rPr lang="en-US" altLang="en-US" sz="2600" u="sng" dirty="0">
                <a:solidFill>
                  <a:srgbClr val="C00000"/>
                </a:solidFill>
              </a:rPr>
              <a:t>unwelcome</a:t>
            </a:r>
            <a:r>
              <a:rPr lang="en-US" altLang="en-US" sz="2600" dirty="0">
                <a:solidFill>
                  <a:srgbClr val="C00000"/>
                </a:solidFill>
              </a:rPr>
              <a:t> </a:t>
            </a:r>
            <a:r>
              <a:rPr lang="en-US" altLang="en-US" sz="2600" u="sng" dirty="0">
                <a:solidFill>
                  <a:srgbClr val="C00000"/>
                </a:solidFill>
              </a:rPr>
              <a:t>physical, verbal or non-verbal conduct </a:t>
            </a:r>
            <a:r>
              <a:rPr lang="en-US" altLang="en-US" sz="2600" dirty="0"/>
              <a:t>of sexual nature.</a:t>
            </a:r>
          </a:p>
          <a:p>
            <a:pPr marL="0" indent="0" eaLnBrk="1" hangingPunct="1">
              <a:spcBef>
                <a:spcPts val="600"/>
              </a:spcBef>
              <a:spcAft>
                <a:spcPts val="600"/>
              </a:spcAft>
              <a:buFontTx/>
              <a:buNone/>
            </a:pPr>
            <a:endParaRPr lang="en-US" altLang="en-US" sz="1600" dirty="0">
              <a:solidFill>
                <a:srgbClr val="002060"/>
              </a:solidFill>
            </a:endParaRPr>
          </a:p>
        </p:txBody>
      </p:sp>
      <p:sp>
        <p:nvSpPr>
          <p:cNvPr id="3" name="Title 2">
            <a:extLst>
              <a:ext uri="{FF2B5EF4-FFF2-40B4-BE49-F238E27FC236}">
                <a16:creationId xmlns:a16="http://schemas.microsoft.com/office/drawing/2014/main" xmlns="" id="{B5AE12E8-EF23-C1E5-6BF0-206F7F770BA2}"/>
              </a:ext>
            </a:extLst>
          </p:cNvPr>
          <p:cNvSpPr>
            <a:spLocks noGrp="1"/>
          </p:cNvSpPr>
          <p:nvPr>
            <p:ph type="title"/>
          </p:nvPr>
        </p:nvSpPr>
        <p:spPr>
          <a:xfrm>
            <a:off x="407988" y="239713"/>
            <a:ext cx="7494587" cy="1085850"/>
          </a:xfrm>
        </p:spPr>
        <p:txBody>
          <a:bodyPr>
            <a:normAutofit/>
          </a:bodyPr>
          <a:lstStyle/>
          <a:p>
            <a:pPr eaLnBrk="1" hangingPunct="1">
              <a:defRPr/>
            </a:pPr>
            <a:r>
              <a:rPr lang="en-US" dirty="0"/>
              <a:t>SEXUAL HARASSMENT </a:t>
            </a:r>
            <a:br>
              <a:rPr lang="en-US" dirty="0"/>
            </a:br>
            <a:r>
              <a:rPr lang="en-US" dirty="0"/>
              <a:t>(Sec 2(n) of the Act)</a:t>
            </a:r>
          </a:p>
        </p:txBody>
      </p:sp>
      <p:pic>
        <p:nvPicPr>
          <p:cNvPr id="17412" name="Picture 2" descr="C:\Users\Fazal\Desktop\images.jpg">
            <a:extLst>
              <a:ext uri="{FF2B5EF4-FFF2-40B4-BE49-F238E27FC236}">
                <a16:creationId xmlns:a16="http://schemas.microsoft.com/office/drawing/2014/main" xmlns="" id="{6831E12A-C139-D7C9-5EB7-38C9180EB0E6}"/>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68133" y="2500306"/>
            <a:ext cx="2475867" cy="16383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additive="base">
                                        <p:cTn id="2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 calcmode="lin" valueType="num">
                                      <p:cBhvr additive="base">
                                        <p:cTn id="2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 calcmode="lin" valueType="num">
                                      <p:cBhvr additive="base">
                                        <p:cTn id="3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1026">
            <a:extLst>
              <a:ext uri="{FF2B5EF4-FFF2-40B4-BE49-F238E27FC236}">
                <a16:creationId xmlns:a16="http://schemas.microsoft.com/office/drawing/2014/main" xmlns="" id="{3A015122-7384-B9E1-41E6-F7B4F4CF5289}"/>
              </a:ext>
            </a:extLst>
          </p:cNvPr>
          <p:cNvSpPr>
            <a:spLocks noGrp="1" noChangeArrowheads="1"/>
          </p:cNvSpPr>
          <p:nvPr>
            <p:ph type="title"/>
          </p:nvPr>
        </p:nvSpPr>
        <p:spPr/>
        <p:txBody>
          <a:bodyPr/>
          <a:lstStyle/>
          <a:p>
            <a:pPr eaLnBrk="1" hangingPunct="1"/>
            <a:r>
              <a:rPr lang="en-US" altLang="en-US" sz="3600">
                <a:solidFill>
                  <a:srgbClr val="FF0000"/>
                </a:solidFill>
              </a:rPr>
              <a:t>Sexual Advances</a:t>
            </a:r>
          </a:p>
        </p:txBody>
      </p:sp>
      <p:pic>
        <p:nvPicPr>
          <p:cNvPr id="20484" name="Picture 1028" descr="Copy of 3">
            <a:extLst>
              <a:ext uri="{FF2B5EF4-FFF2-40B4-BE49-F238E27FC236}">
                <a16:creationId xmlns:a16="http://schemas.microsoft.com/office/drawing/2014/main" xmlns="" id="{819B0202-CB20-5B13-A959-087FABCB6DA1}"/>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xmlns="" val="0"/>
              </a:ext>
            </a:extLst>
          </a:blip>
          <a:srcRect/>
          <a:stretch>
            <a:fillRect/>
          </a:stretch>
        </p:blipFill>
        <p:spPr>
          <a:xfrm>
            <a:off x="2819400" y="1752600"/>
            <a:ext cx="3810000" cy="4030663"/>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xmlns="" id="{B1C08DC1-37EF-7BE0-8A64-7C4A4F275BB1}"/>
              </a:ext>
            </a:extLst>
          </p:cNvPr>
          <p:cNvSpPr>
            <a:spLocks noGrp="1" noChangeArrowheads="1"/>
          </p:cNvSpPr>
          <p:nvPr>
            <p:ph type="title"/>
          </p:nvPr>
        </p:nvSpPr>
        <p:spPr>
          <a:xfrm>
            <a:off x="642910" y="428604"/>
            <a:ext cx="7772400" cy="1143000"/>
          </a:xfrm>
        </p:spPr>
        <p:txBody>
          <a:bodyPr/>
          <a:lstStyle/>
          <a:p>
            <a:pPr eaLnBrk="1" hangingPunct="1"/>
            <a:r>
              <a:rPr lang="en-US" altLang="en-US" sz="3200" dirty="0" err="1">
                <a:solidFill>
                  <a:srgbClr val="FF0000"/>
                </a:solidFill>
              </a:rPr>
              <a:t>Unsavoury</a:t>
            </a:r>
            <a:r>
              <a:rPr lang="en-US" altLang="en-US" sz="3200" dirty="0">
                <a:solidFill>
                  <a:srgbClr val="FF0000"/>
                </a:solidFill>
              </a:rPr>
              <a:t> remarks</a:t>
            </a:r>
            <a:br>
              <a:rPr lang="en-US" altLang="en-US" sz="3200" dirty="0">
                <a:solidFill>
                  <a:srgbClr val="FF0000"/>
                </a:solidFill>
              </a:rPr>
            </a:br>
            <a:endParaRPr lang="en-US" altLang="en-US" sz="3200" dirty="0">
              <a:solidFill>
                <a:srgbClr val="FF0000"/>
              </a:solidFill>
            </a:endParaRPr>
          </a:p>
        </p:txBody>
      </p:sp>
      <p:pic>
        <p:nvPicPr>
          <p:cNvPr id="21507" name="Picture 4" descr="10">
            <a:extLst>
              <a:ext uri="{FF2B5EF4-FFF2-40B4-BE49-F238E27FC236}">
                <a16:creationId xmlns:a16="http://schemas.microsoft.com/office/drawing/2014/main" xmlns="" id="{DCBB9BD3-96FC-B0EA-68A8-CBE5A27183AD}"/>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xmlns="" val="0"/>
              </a:ext>
            </a:extLst>
          </a:blip>
          <a:srcRect/>
          <a:stretch>
            <a:fillRect/>
          </a:stretch>
        </p:blipFill>
        <p:spPr>
          <a:xfrm>
            <a:off x="2590800" y="1143000"/>
            <a:ext cx="3962400" cy="4862513"/>
          </a:xfr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xmlns="" id="{6757A94E-10E8-1488-FA6C-999B5CA688B4}"/>
              </a:ext>
            </a:extLst>
          </p:cNvPr>
          <p:cNvSpPr>
            <a:spLocks noGrp="1" noChangeArrowheads="1"/>
          </p:cNvSpPr>
          <p:nvPr>
            <p:ph type="title"/>
          </p:nvPr>
        </p:nvSpPr>
        <p:spPr/>
        <p:txBody>
          <a:bodyPr>
            <a:normAutofit fontScale="90000"/>
          </a:bodyPr>
          <a:lstStyle/>
          <a:p>
            <a:pPr eaLnBrk="1" hangingPunct="1"/>
            <a:r>
              <a:rPr lang="en-US" altLang="en-US" sz="2800">
                <a:solidFill>
                  <a:srgbClr val="FF0000"/>
                </a:solidFill>
              </a:rPr>
              <a:t>Jokes causing or likely to cause awkwardness or embarrassment</a:t>
            </a:r>
            <a:br>
              <a:rPr lang="en-US" altLang="en-US" sz="2800">
                <a:solidFill>
                  <a:srgbClr val="FF0000"/>
                </a:solidFill>
              </a:rPr>
            </a:br>
            <a:endParaRPr lang="en-US" altLang="en-US" sz="2800">
              <a:solidFill>
                <a:srgbClr val="FF0000"/>
              </a:solidFill>
            </a:endParaRPr>
          </a:p>
        </p:txBody>
      </p:sp>
      <p:pic>
        <p:nvPicPr>
          <p:cNvPr id="22531" name="Picture 4" descr="6">
            <a:extLst>
              <a:ext uri="{FF2B5EF4-FFF2-40B4-BE49-F238E27FC236}">
                <a16:creationId xmlns:a16="http://schemas.microsoft.com/office/drawing/2014/main" xmlns="" id="{EC266521-5328-2ED1-3F3E-F4C4D42032C5}"/>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xmlns="" val="0"/>
              </a:ext>
            </a:extLst>
          </a:blip>
          <a:srcRect/>
          <a:stretch>
            <a:fillRect/>
          </a:stretch>
        </p:blipFill>
        <p:spPr>
          <a:xfrm>
            <a:off x="2643174" y="1643050"/>
            <a:ext cx="3584575" cy="4114800"/>
          </a:xfr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xmlns="" id="{6CB8C4A7-EE3E-2A91-6D45-BDF7C7260DD5}"/>
              </a:ext>
            </a:extLst>
          </p:cNvPr>
          <p:cNvSpPr>
            <a:spLocks noGrp="1" noChangeArrowheads="1"/>
          </p:cNvSpPr>
          <p:nvPr>
            <p:ph type="title"/>
          </p:nvPr>
        </p:nvSpPr>
        <p:spPr>
          <a:xfrm>
            <a:off x="457200" y="609600"/>
            <a:ext cx="8153400" cy="1143000"/>
          </a:xfrm>
        </p:spPr>
        <p:txBody>
          <a:bodyPr/>
          <a:lstStyle/>
          <a:p>
            <a:pPr eaLnBrk="1" hangingPunct="1"/>
            <a:r>
              <a:rPr lang="en-US" altLang="en-US" sz="2800">
                <a:solidFill>
                  <a:srgbClr val="FF0000"/>
                </a:solidFill>
              </a:rPr>
              <a:t>Unwelcome sexual overtones in any manner</a:t>
            </a:r>
          </a:p>
        </p:txBody>
      </p:sp>
      <p:pic>
        <p:nvPicPr>
          <p:cNvPr id="25603" name="Picture 4" descr="11">
            <a:extLst>
              <a:ext uri="{FF2B5EF4-FFF2-40B4-BE49-F238E27FC236}">
                <a16:creationId xmlns:a16="http://schemas.microsoft.com/office/drawing/2014/main" xmlns="" id="{E4FDAB5F-C4CA-7C80-60D9-088F2FD2AB2F}"/>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xmlns="" val="0"/>
              </a:ext>
            </a:extLst>
          </a:blip>
          <a:srcRect/>
          <a:stretch>
            <a:fillRect/>
          </a:stretch>
        </p:blipFill>
        <p:spPr>
          <a:xfrm>
            <a:off x="2743200" y="1752600"/>
            <a:ext cx="2819400" cy="4114800"/>
          </a:xfrm>
          <a:noFill/>
        </p:spPr>
      </p:pic>
      <p:sp>
        <p:nvSpPr>
          <p:cNvPr id="2" name="Date Placeholder 1">
            <a:extLst>
              <a:ext uri="{FF2B5EF4-FFF2-40B4-BE49-F238E27FC236}">
                <a16:creationId xmlns:a16="http://schemas.microsoft.com/office/drawing/2014/main" xmlns="" id="{24DDF8AC-9396-48CC-C039-D54B5C2A7A81}"/>
              </a:ext>
            </a:extLst>
          </p:cNvPr>
          <p:cNvSpPr>
            <a:spLocks noGrp="1"/>
          </p:cNvSpPr>
          <p:nvPr>
            <p:ph type="dt" sz="half" idx="10"/>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xmlns="" id="{34A261BF-A1F0-D73D-4E28-D3BA9925B4FF}"/>
              </a:ext>
            </a:extLst>
          </p:cNvPr>
          <p:cNvSpPr>
            <a:spLocks noGrp="1" noChangeArrowheads="1"/>
          </p:cNvSpPr>
          <p:nvPr>
            <p:ph type="title"/>
          </p:nvPr>
        </p:nvSpPr>
        <p:spPr/>
        <p:txBody>
          <a:bodyPr/>
          <a:lstStyle/>
          <a:p>
            <a:pPr eaLnBrk="1" hangingPunct="1"/>
            <a:r>
              <a:rPr lang="en-US" altLang="en-US" sz="2800">
                <a:solidFill>
                  <a:srgbClr val="FF0000"/>
                </a:solidFill>
              </a:rPr>
              <a:t>Touching or brushing against any part of the body and the like</a:t>
            </a:r>
          </a:p>
        </p:txBody>
      </p:sp>
      <p:pic>
        <p:nvPicPr>
          <p:cNvPr id="26627" name="Picture 4" descr="12">
            <a:extLst>
              <a:ext uri="{FF2B5EF4-FFF2-40B4-BE49-F238E27FC236}">
                <a16:creationId xmlns:a16="http://schemas.microsoft.com/office/drawing/2014/main" xmlns="" id="{2A7ED0A1-7F70-3810-D992-6365410989F2}"/>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xmlns="" val="0"/>
              </a:ext>
            </a:extLst>
          </a:blip>
          <a:srcRect/>
          <a:stretch>
            <a:fillRect/>
          </a:stretch>
        </p:blipFill>
        <p:spPr>
          <a:xfrm>
            <a:off x="3048000" y="1752600"/>
            <a:ext cx="2911475" cy="4343400"/>
          </a:xfrm>
          <a:noFill/>
        </p:spPr>
      </p:pic>
      <p:sp>
        <p:nvSpPr>
          <p:cNvPr id="2" name="Date Placeholder 1">
            <a:extLst>
              <a:ext uri="{FF2B5EF4-FFF2-40B4-BE49-F238E27FC236}">
                <a16:creationId xmlns:a16="http://schemas.microsoft.com/office/drawing/2014/main" xmlns="" id="{A5B6AD1A-77DF-41CF-5E45-F20070415EB7}"/>
              </a:ext>
            </a:extLst>
          </p:cNvPr>
          <p:cNvSpPr>
            <a:spLocks noGrp="1"/>
          </p:cNvSpPr>
          <p:nvPr>
            <p:ph type="dt" sz="half" idx="10"/>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026">
            <a:extLst>
              <a:ext uri="{FF2B5EF4-FFF2-40B4-BE49-F238E27FC236}">
                <a16:creationId xmlns:a16="http://schemas.microsoft.com/office/drawing/2014/main" xmlns="" id="{AE875472-79E0-99BE-2BEE-8AC1C7BF8903}"/>
              </a:ext>
            </a:extLst>
          </p:cNvPr>
          <p:cNvSpPr>
            <a:spLocks noGrp="1" noChangeArrowheads="1"/>
          </p:cNvSpPr>
          <p:nvPr>
            <p:ph type="title"/>
          </p:nvPr>
        </p:nvSpPr>
        <p:spPr>
          <a:xfrm>
            <a:off x="714348" y="928670"/>
            <a:ext cx="7772400" cy="1143000"/>
          </a:xfrm>
        </p:spPr>
        <p:txBody>
          <a:bodyPr>
            <a:normAutofit fontScale="90000"/>
          </a:bodyPr>
          <a:lstStyle/>
          <a:p>
            <a:pPr eaLnBrk="1" hangingPunct="1"/>
            <a:r>
              <a:rPr lang="en-US" altLang="en-US" sz="2800" dirty="0">
                <a:solidFill>
                  <a:srgbClr val="FF0000"/>
                </a:solidFill>
              </a:rPr>
              <a:t>Displaying pornographic or other offensive or derogatory pictures, cartoons, pamphlets or sayings</a:t>
            </a:r>
            <a:br>
              <a:rPr lang="en-US" altLang="en-US" sz="2800" dirty="0">
                <a:solidFill>
                  <a:srgbClr val="FF0000"/>
                </a:solidFill>
              </a:rPr>
            </a:br>
            <a:endParaRPr lang="en-US" altLang="en-US" sz="2800" dirty="0">
              <a:solidFill>
                <a:srgbClr val="FF0000"/>
              </a:solidFill>
            </a:endParaRPr>
          </a:p>
        </p:txBody>
      </p:sp>
      <p:pic>
        <p:nvPicPr>
          <p:cNvPr id="27652" name="Picture 1028" descr="1">
            <a:extLst>
              <a:ext uri="{FF2B5EF4-FFF2-40B4-BE49-F238E27FC236}">
                <a16:creationId xmlns:a16="http://schemas.microsoft.com/office/drawing/2014/main" xmlns="" id="{FA3CC1E0-B8EF-1352-7455-D4B690517BEE}"/>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xmlns="" val="0"/>
              </a:ext>
            </a:extLst>
          </a:blip>
          <a:srcRect/>
          <a:stretch>
            <a:fillRect/>
          </a:stretch>
        </p:blipFill>
        <p:spPr>
          <a:xfrm>
            <a:off x="2590800" y="1905000"/>
            <a:ext cx="3810000" cy="4114800"/>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a:extLst>
              <a:ext uri="{FF2B5EF4-FFF2-40B4-BE49-F238E27FC236}">
                <a16:creationId xmlns:a16="http://schemas.microsoft.com/office/drawing/2014/main" xmlns="" id="{75C68540-DBA5-192E-F218-6ECB25F8AD78}"/>
              </a:ext>
            </a:extLst>
          </p:cNvPr>
          <p:cNvSpPr>
            <a:spLocks noGrp="1" noChangeArrowheads="1"/>
          </p:cNvSpPr>
          <p:nvPr>
            <p:ph type="title"/>
          </p:nvPr>
        </p:nvSpPr>
        <p:spPr/>
        <p:txBody>
          <a:bodyPr>
            <a:normAutofit fontScale="90000"/>
          </a:bodyPr>
          <a:lstStyle/>
          <a:p>
            <a:pPr eaLnBrk="1" hangingPunct="1"/>
            <a:r>
              <a:rPr lang="en-US" altLang="en-US" sz="3200">
                <a:solidFill>
                  <a:srgbClr val="FF0000"/>
                </a:solidFill>
              </a:rPr>
              <a:t>Forcible physical touch or molestation</a:t>
            </a:r>
            <a:br>
              <a:rPr lang="en-US" altLang="en-US" sz="3200">
                <a:solidFill>
                  <a:srgbClr val="FF0000"/>
                </a:solidFill>
              </a:rPr>
            </a:br>
            <a:endParaRPr lang="en-US" altLang="en-US" sz="3200">
              <a:solidFill>
                <a:srgbClr val="FF0000"/>
              </a:solidFill>
            </a:endParaRPr>
          </a:p>
        </p:txBody>
      </p:sp>
      <p:pic>
        <p:nvPicPr>
          <p:cNvPr id="28676" name="Picture 4" descr="4">
            <a:extLst>
              <a:ext uri="{FF2B5EF4-FFF2-40B4-BE49-F238E27FC236}">
                <a16:creationId xmlns:a16="http://schemas.microsoft.com/office/drawing/2014/main" xmlns="" id="{EB567CDE-180E-314D-3EE1-922997B80D22}"/>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xmlns="" val="0"/>
              </a:ext>
            </a:extLst>
          </a:blip>
          <a:srcRect/>
          <a:stretch>
            <a:fillRect/>
          </a:stretch>
        </p:blipFill>
        <p:spPr>
          <a:xfrm>
            <a:off x="3048000" y="1828800"/>
            <a:ext cx="2743200" cy="4114800"/>
          </a:xfrm>
          <a:noFill/>
        </p:spPr>
      </p:pic>
      <p:sp>
        <p:nvSpPr>
          <p:cNvPr id="5" name="Date Placeholder 4">
            <a:extLst>
              <a:ext uri="{FF2B5EF4-FFF2-40B4-BE49-F238E27FC236}">
                <a16:creationId xmlns:a16="http://schemas.microsoft.com/office/drawing/2014/main" xmlns="" id="{EB538FD0-AF20-2971-4D38-23C9A3600F78}"/>
              </a:ext>
            </a:extLst>
          </p:cNvPr>
          <p:cNvSpPr>
            <a:spLocks noGrp="1"/>
          </p:cNvSpPr>
          <p:nvPr>
            <p:ph type="dt" sz="half" idx="10"/>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a:extLst>
              <a:ext uri="{FF2B5EF4-FFF2-40B4-BE49-F238E27FC236}">
                <a16:creationId xmlns:a16="http://schemas.microsoft.com/office/drawing/2014/main" xmlns="" id="{BA9FC61E-F62A-3C7B-B489-408242628ADB}"/>
              </a:ext>
            </a:extLst>
          </p:cNvPr>
          <p:cNvSpPr>
            <a:spLocks noGrp="1" noChangeArrowheads="1"/>
          </p:cNvSpPr>
          <p:nvPr>
            <p:ph type="title"/>
          </p:nvPr>
        </p:nvSpPr>
        <p:spPr>
          <a:xfrm>
            <a:off x="642910" y="857232"/>
            <a:ext cx="7772400" cy="1143000"/>
          </a:xfrm>
        </p:spPr>
        <p:txBody>
          <a:bodyPr>
            <a:normAutofit fontScale="90000"/>
          </a:bodyPr>
          <a:lstStyle/>
          <a:p>
            <a:pPr eaLnBrk="1" hangingPunct="1"/>
            <a:r>
              <a:rPr lang="en-US" altLang="en-US" sz="2800" dirty="0">
                <a:solidFill>
                  <a:srgbClr val="FF0000"/>
                </a:solidFill>
              </a:rPr>
              <a:t>Physical confinement against one’s will and any other act likely to violate one’s privacy</a:t>
            </a:r>
            <a:br>
              <a:rPr lang="en-US" altLang="en-US" sz="2800" dirty="0">
                <a:solidFill>
                  <a:srgbClr val="FF0000"/>
                </a:solidFill>
              </a:rPr>
            </a:br>
            <a:r>
              <a:rPr lang="en-US" altLang="en-US" sz="2400" dirty="0"/>
              <a:t/>
            </a:r>
            <a:br>
              <a:rPr lang="en-US" altLang="en-US" sz="2400" dirty="0"/>
            </a:br>
            <a:endParaRPr lang="en-US" altLang="en-US" sz="2400" dirty="0"/>
          </a:p>
        </p:txBody>
      </p:sp>
      <p:pic>
        <p:nvPicPr>
          <p:cNvPr id="29700" name="Picture 4" descr="7">
            <a:extLst>
              <a:ext uri="{FF2B5EF4-FFF2-40B4-BE49-F238E27FC236}">
                <a16:creationId xmlns:a16="http://schemas.microsoft.com/office/drawing/2014/main" xmlns="" id="{9BC62A05-2D38-792F-76B7-AD437F9F6709}"/>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xmlns="" val="0"/>
              </a:ext>
            </a:extLst>
          </a:blip>
          <a:srcRect/>
          <a:stretch>
            <a:fillRect/>
          </a:stretch>
        </p:blipFill>
        <p:spPr>
          <a:xfrm>
            <a:off x="2798763" y="1633538"/>
            <a:ext cx="3581400" cy="4114800"/>
          </a:xfr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a:extLst>
              <a:ext uri="{FF2B5EF4-FFF2-40B4-BE49-F238E27FC236}">
                <a16:creationId xmlns:a16="http://schemas.microsoft.com/office/drawing/2014/main" xmlns="" id="{8227D59C-0E0B-6EED-16C4-9A20D1D41E2D}"/>
              </a:ext>
            </a:extLst>
          </p:cNvPr>
          <p:cNvSpPr>
            <a:spLocks noGrp="1" noChangeArrowheads="1"/>
          </p:cNvSpPr>
          <p:nvPr>
            <p:ph type="title"/>
          </p:nvPr>
        </p:nvSpPr>
        <p:spPr>
          <a:xfrm>
            <a:off x="714348" y="357166"/>
            <a:ext cx="7772400" cy="1143000"/>
          </a:xfrm>
        </p:spPr>
        <p:txBody>
          <a:bodyPr/>
          <a:lstStyle/>
          <a:p>
            <a:pPr eaLnBrk="1" hangingPunct="1"/>
            <a:r>
              <a:rPr lang="en-US" altLang="en-US" sz="3200" dirty="0">
                <a:solidFill>
                  <a:srgbClr val="FF0000"/>
                </a:solidFill>
              </a:rPr>
              <a:t>Abuse of authority or power</a:t>
            </a:r>
          </a:p>
        </p:txBody>
      </p:sp>
      <p:pic>
        <p:nvPicPr>
          <p:cNvPr id="30724" name="Picture 4" descr="2">
            <a:extLst>
              <a:ext uri="{FF2B5EF4-FFF2-40B4-BE49-F238E27FC236}">
                <a16:creationId xmlns:a16="http://schemas.microsoft.com/office/drawing/2014/main" xmlns="" id="{0FC33A29-B82F-16D1-AC8C-433292222CEA}"/>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xmlns="" val="0"/>
              </a:ext>
            </a:extLst>
          </a:blip>
          <a:srcRect/>
          <a:stretch>
            <a:fillRect/>
          </a:stretch>
        </p:blipFill>
        <p:spPr>
          <a:xfrm>
            <a:off x="2971800" y="1981200"/>
            <a:ext cx="3954463" cy="3886200"/>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xmlns="" id="{BFED85C8-13AB-AC78-EFB7-57144B874772}"/>
              </a:ext>
            </a:extLst>
          </p:cNvPr>
          <p:cNvSpPr>
            <a:spLocks noGrp="1"/>
          </p:cNvSpPr>
          <p:nvPr>
            <p:ph type="title"/>
          </p:nvPr>
        </p:nvSpPr>
        <p:spPr>
          <a:xfrm>
            <a:off x="357158" y="214290"/>
            <a:ext cx="8143932" cy="1143000"/>
          </a:xfrm>
        </p:spPr>
        <p:txBody>
          <a:bodyPr>
            <a:noAutofit/>
          </a:bodyPr>
          <a:lstStyle/>
          <a:p>
            <a:r>
              <a:rPr lang="en-US" altLang="en-US" sz="3800" dirty="0"/>
              <a:t>Workplace Sexual Harassment  </a:t>
            </a:r>
          </a:p>
        </p:txBody>
      </p:sp>
      <p:sp>
        <p:nvSpPr>
          <p:cNvPr id="3" name="Content Placeholder 2">
            <a:extLst>
              <a:ext uri="{FF2B5EF4-FFF2-40B4-BE49-F238E27FC236}">
                <a16:creationId xmlns:a16="http://schemas.microsoft.com/office/drawing/2014/main" xmlns="" id="{422015FE-5E19-EB75-77AE-E8B795D0E437}"/>
              </a:ext>
            </a:extLst>
          </p:cNvPr>
          <p:cNvSpPr>
            <a:spLocks noGrp="1"/>
          </p:cNvSpPr>
          <p:nvPr>
            <p:ph sz="quarter" idx="1"/>
          </p:nvPr>
        </p:nvSpPr>
        <p:spPr>
          <a:xfrm>
            <a:off x="571472" y="1500174"/>
            <a:ext cx="7467600" cy="4873752"/>
          </a:xfrm>
        </p:spPr>
        <p:txBody>
          <a:bodyPr/>
          <a:lstStyle/>
          <a:p>
            <a:pPr marL="0" indent="0" eaLnBrk="1" hangingPunct="1">
              <a:buFontTx/>
              <a:buNone/>
              <a:defRPr/>
            </a:pPr>
            <a:r>
              <a:rPr lang="en-US" altLang="en-US" sz="3200" dirty="0"/>
              <a:t>typically involves acts of which the victim has </a:t>
            </a:r>
            <a:r>
              <a:rPr lang="en-US" altLang="en-US" sz="3200" i="1" dirty="0">
                <a:solidFill>
                  <a:srgbClr val="FF0000"/>
                </a:solidFill>
              </a:rPr>
              <a:t>reasonable apprehension</a:t>
            </a:r>
            <a:r>
              <a:rPr lang="en-US" altLang="en-US" sz="3200" dirty="0"/>
              <a:t> that they are </a:t>
            </a:r>
          </a:p>
          <a:p>
            <a:pPr lvl="1" eaLnBrk="1" hangingPunct="1">
              <a:defRPr/>
            </a:pPr>
            <a:r>
              <a:rPr lang="en-US" altLang="en-US" sz="2400" b="1" dirty="0"/>
              <a:t>Humiliating</a:t>
            </a:r>
          </a:p>
          <a:p>
            <a:pPr lvl="1" eaLnBrk="1" hangingPunct="1">
              <a:defRPr/>
            </a:pPr>
            <a:r>
              <a:rPr lang="en-US" altLang="en-US" sz="2400" b="1" dirty="0"/>
              <a:t>Unsafe</a:t>
            </a:r>
          </a:p>
          <a:p>
            <a:pPr lvl="1" eaLnBrk="1" hangingPunct="1">
              <a:defRPr/>
            </a:pPr>
            <a:r>
              <a:rPr lang="en-US" altLang="en-US" sz="2400" b="1" dirty="0"/>
              <a:t>Unhealthy</a:t>
            </a:r>
          </a:p>
          <a:p>
            <a:pPr lvl="1" eaLnBrk="1" hangingPunct="1">
              <a:defRPr/>
            </a:pPr>
            <a:r>
              <a:rPr lang="en-US" altLang="en-US" sz="2400" b="1" dirty="0"/>
              <a:t>Discriminatory</a:t>
            </a:r>
          </a:p>
          <a:p>
            <a:pPr lvl="1" eaLnBrk="1" hangingPunct="1">
              <a:defRPr/>
            </a:pPr>
            <a:r>
              <a:rPr lang="en-US" altLang="en-US" sz="2400" b="1" dirty="0"/>
              <a:t>Career limiting</a:t>
            </a:r>
          </a:p>
          <a:p>
            <a:pPr lvl="1" eaLnBrk="1" hangingPunct="1">
              <a:defRPr/>
            </a:pPr>
            <a:r>
              <a:rPr lang="en-US" altLang="en-US" sz="2400" b="1" dirty="0"/>
              <a:t>Otherwise causing adverse circumstances </a:t>
            </a:r>
          </a:p>
          <a:p>
            <a:pPr lvl="1" eaLnBrk="1" hangingPunct="1">
              <a:defRPr/>
            </a:pPr>
            <a:endParaRPr lang="en-US" altLang="en-US" sz="1600" b="1" dirty="0"/>
          </a:p>
          <a:p>
            <a:pPr>
              <a:defRP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xmlns="" id="{A558F1E9-A986-6A6C-C9C4-9F92FFE305C1}"/>
              </a:ext>
            </a:extLst>
          </p:cNvPr>
          <p:cNvSpPr>
            <a:spLocks noGrp="1"/>
          </p:cNvSpPr>
          <p:nvPr>
            <p:ph type="title"/>
          </p:nvPr>
        </p:nvSpPr>
        <p:spPr>
          <a:xfrm>
            <a:off x="500034" y="285728"/>
            <a:ext cx="7467600" cy="1143000"/>
          </a:xfrm>
        </p:spPr>
        <p:txBody>
          <a:bodyPr>
            <a:normAutofit/>
          </a:bodyPr>
          <a:lstStyle/>
          <a:p>
            <a:pPr eaLnBrk="1" hangingPunct="1"/>
            <a:r>
              <a:rPr lang="en-US" altLang="en-US" sz="3600" dirty="0"/>
              <a:t>Few provisions of the IPC</a:t>
            </a:r>
          </a:p>
        </p:txBody>
      </p:sp>
      <p:sp>
        <p:nvSpPr>
          <p:cNvPr id="3" name="Content Placeholder 2">
            <a:extLst>
              <a:ext uri="{FF2B5EF4-FFF2-40B4-BE49-F238E27FC236}">
                <a16:creationId xmlns:a16="http://schemas.microsoft.com/office/drawing/2014/main" xmlns="" id="{0B979D29-F176-BDF3-C355-D282AA8DF420}"/>
              </a:ext>
            </a:extLst>
          </p:cNvPr>
          <p:cNvSpPr>
            <a:spLocks noGrp="1"/>
          </p:cNvSpPr>
          <p:nvPr>
            <p:ph sz="quarter" idx="1"/>
          </p:nvPr>
        </p:nvSpPr>
        <p:spPr>
          <a:xfrm>
            <a:off x="642910" y="1714488"/>
            <a:ext cx="8077200" cy="4114800"/>
          </a:xfrm>
        </p:spPr>
        <p:txBody>
          <a:bodyPr/>
          <a:lstStyle/>
          <a:p>
            <a:pPr eaLnBrk="1" hangingPunct="1">
              <a:defRPr/>
            </a:pPr>
            <a:r>
              <a:rPr lang="en-US" sz="2800" b="1" dirty="0"/>
              <a:t>354. Assault or criminal force to woman with intent to outrage her modesty.</a:t>
            </a:r>
          </a:p>
          <a:p>
            <a:pPr marL="0" indent="0" eaLnBrk="1" hangingPunct="1">
              <a:buFontTx/>
              <a:buNone/>
              <a:defRPr/>
            </a:pPr>
            <a:r>
              <a:rPr lang="en-US" sz="2800" dirty="0"/>
              <a:t>Whoever assaults or uses criminal force to any woman, intending to outrage or knowing it to be likely that he will thereby outrage her modesty, shall be punished with imprisonment of either description for a term which may extend to two years, or with fine, or with both</a:t>
            </a:r>
          </a:p>
          <a:p>
            <a:pPr marL="0" indent="0" eaLnBrk="1" hangingPunct="1">
              <a:buFontTx/>
              <a:buNone/>
              <a:defRPr/>
            </a:pPr>
            <a:endParaRPr lang="en-US" dirty="0"/>
          </a:p>
        </p:txBody>
      </p:sp>
      <p:sp>
        <p:nvSpPr>
          <p:cNvPr id="4" name="Date Placeholder 3">
            <a:extLst>
              <a:ext uri="{FF2B5EF4-FFF2-40B4-BE49-F238E27FC236}">
                <a16:creationId xmlns:a16="http://schemas.microsoft.com/office/drawing/2014/main" xmlns="" id="{11FBDEA7-D1ED-182A-A61B-EFE9D663DC97}"/>
              </a:ext>
            </a:extLst>
          </p:cNvPr>
          <p:cNvSpPr>
            <a:spLocks noGrp="1"/>
          </p:cNvSpPr>
          <p:nvPr>
            <p:ph type="dt" sz="half" idx="14"/>
          </p:nvPr>
        </p:nvSpPr>
        <p:spPr/>
        <p:txBody>
          <a:bodyPr/>
          <a:lstStyle/>
          <a:p>
            <a:pPr>
              <a:defRPr/>
            </a:pPr>
            <a:endParaRPr lang="en-US" altLang="en-US" dirty="0"/>
          </a:p>
        </p:txBody>
      </p:sp>
      <p:sp>
        <p:nvSpPr>
          <p:cNvPr id="2" name="Footer Placeholder 1">
            <a:extLst>
              <a:ext uri="{FF2B5EF4-FFF2-40B4-BE49-F238E27FC236}">
                <a16:creationId xmlns:a16="http://schemas.microsoft.com/office/drawing/2014/main" xmlns="" id="{BF39776A-6C21-CAD3-2FED-21DE13C0C44A}"/>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a:extLst>
              <a:ext uri="{FF2B5EF4-FFF2-40B4-BE49-F238E27FC236}">
                <a16:creationId xmlns:a16="http://schemas.microsoft.com/office/drawing/2014/main" xmlns="" id="{F513CFE6-1EE7-CF9B-28AA-5C9D7A7BA3BA}"/>
              </a:ext>
            </a:extLst>
          </p:cNvPr>
          <p:cNvSpPr>
            <a:spLocks noGrp="1"/>
          </p:cNvSpPr>
          <p:nvPr>
            <p:ph idx="1"/>
          </p:nvPr>
        </p:nvSpPr>
        <p:spPr>
          <a:xfrm>
            <a:off x="396875" y="1800000"/>
            <a:ext cx="8532843" cy="3852000"/>
          </a:xfrm>
        </p:spPr>
        <p:txBody>
          <a:bodyPr>
            <a:noAutofit/>
          </a:bodyPr>
          <a:lstStyle/>
          <a:p>
            <a:pPr eaLnBrk="1" hangingPunct="1">
              <a:defRPr/>
            </a:pPr>
            <a:endParaRPr lang="en-US" altLang="en-US" sz="2800" dirty="0"/>
          </a:p>
          <a:p>
            <a:pPr marL="0" indent="0" eaLnBrk="1" hangingPunct="1">
              <a:buFontTx/>
              <a:buNone/>
              <a:defRPr/>
            </a:pPr>
            <a:r>
              <a:rPr lang="en-US" altLang="en-US" sz="2500" dirty="0"/>
              <a:t>Physical contact and advances involving unwelcome and explicit sexual overtures or</a:t>
            </a:r>
          </a:p>
          <a:p>
            <a:pPr eaLnBrk="1" hangingPunct="1">
              <a:defRPr/>
            </a:pPr>
            <a:r>
              <a:rPr lang="en-US" altLang="en-US" sz="2500" dirty="0"/>
              <a:t>A demand of request for sexual </a:t>
            </a:r>
            <a:r>
              <a:rPr lang="en-US" altLang="en-US" sz="2500" dirty="0" err="1"/>
              <a:t>favours</a:t>
            </a:r>
            <a:r>
              <a:rPr lang="en-US" altLang="en-US" sz="2500" dirty="0"/>
              <a:t> or</a:t>
            </a:r>
          </a:p>
          <a:p>
            <a:pPr eaLnBrk="1" hangingPunct="1">
              <a:defRPr/>
            </a:pPr>
            <a:r>
              <a:rPr lang="en-US" altLang="en-US" sz="2500" dirty="0"/>
              <a:t>Showing pornography against the will of a woman or</a:t>
            </a:r>
          </a:p>
          <a:p>
            <a:pPr eaLnBrk="1" hangingPunct="1">
              <a:defRPr/>
            </a:pPr>
            <a:r>
              <a:rPr lang="en-US" altLang="en-US" sz="2500" dirty="0"/>
              <a:t>Making sexually </a:t>
            </a:r>
            <a:r>
              <a:rPr lang="en-US" altLang="en-US" sz="2500" dirty="0" err="1"/>
              <a:t>coloured</a:t>
            </a:r>
            <a:r>
              <a:rPr lang="en-US" altLang="en-US" sz="2500" dirty="0"/>
              <a:t> </a:t>
            </a:r>
            <a:r>
              <a:rPr lang="en-US" altLang="en-US" sz="2500" dirty="0" smtClean="0"/>
              <a:t>remarks</a:t>
            </a:r>
          </a:p>
          <a:p>
            <a:pPr eaLnBrk="1" hangingPunct="1">
              <a:buNone/>
              <a:defRPr/>
            </a:pPr>
            <a:endParaRPr lang="en-US" altLang="en-US" sz="1400" dirty="0"/>
          </a:p>
          <a:p>
            <a:pPr marL="0" indent="0" eaLnBrk="1" hangingPunct="1">
              <a:buFontTx/>
              <a:buNone/>
              <a:defRPr/>
            </a:pPr>
            <a:r>
              <a:rPr lang="en-US" altLang="en-US" sz="3000" dirty="0"/>
              <a:t>Imprisonment for </a:t>
            </a:r>
            <a:r>
              <a:rPr lang="en-US" altLang="en-US" sz="3000" dirty="0" err="1"/>
              <a:t>upto</a:t>
            </a:r>
            <a:r>
              <a:rPr lang="en-US" altLang="en-US" sz="3000" dirty="0"/>
              <a:t> 5 years or fine or both</a:t>
            </a:r>
          </a:p>
        </p:txBody>
      </p:sp>
      <p:sp>
        <p:nvSpPr>
          <p:cNvPr id="35843" name="Title 2">
            <a:extLst>
              <a:ext uri="{FF2B5EF4-FFF2-40B4-BE49-F238E27FC236}">
                <a16:creationId xmlns:a16="http://schemas.microsoft.com/office/drawing/2014/main" xmlns="" id="{06EA1A30-32E7-A567-B43B-BD97E7713598}"/>
              </a:ext>
            </a:extLst>
          </p:cNvPr>
          <p:cNvSpPr>
            <a:spLocks noGrp="1"/>
          </p:cNvSpPr>
          <p:nvPr>
            <p:ph type="title"/>
          </p:nvPr>
        </p:nvSpPr>
        <p:spPr>
          <a:xfrm>
            <a:off x="500034" y="714356"/>
            <a:ext cx="7494588" cy="1085850"/>
          </a:xfrm>
        </p:spPr>
        <p:txBody>
          <a:bodyPr/>
          <a:lstStyle/>
          <a:p>
            <a:pPr eaLnBrk="1" hangingPunct="1"/>
            <a:r>
              <a:rPr lang="en-US" altLang="en-US" dirty="0"/>
              <a:t>Sexual </a:t>
            </a:r>
            <a:r>
              <a:rPr lang="en-US" altLang="en-US" dirty="0" err="1"/>
              <a:t>Harrassment</a:t>
            </a:r>
            <a:r>
              <a:rPr lang="en-US" altLang="en-US" dirty="0"/>
              <a:t> under Sec 354 A of the Indian Penal Code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xmlns="" id="{AB2B79F7-A5DD-BFC5-347D-F4264B5BCC24}"/>
              </a:ext>
            </a:extLst>
          </p:cNvPr>
          <p:cNvSpPr>
            <a:spLocks noGrp="1"/>
          </p:cNvSpPr>
          <p:nvPr>
            <p:ph type="title"/>
          </p:nvPr>
        </p:nvSpPr>
        <p:spPr/>
        <p:txBody>
          <a:bodyPr/>
          <a:lstStyle/>
          <a:p>
            <a:r>
              <a:rPr lang="en-US" altLang="en-US" dirty="0"/>
              <a:t>Internal Complaints Committee (</a:t>
            </a:r>
            <a:r>
              <a:rPr lang="en-US" altLang="en-US" sz="2800" dirty="0"/>
              <a:t>constituted through a written order)</a:t>
            </a:r>
          </a:p>
        </p:txBody>
      </p:sp>
      <p:graphicFrame>
        <p:nvGraphicFramePr>
          <p:cNvPr id="6" name="Content Placeholder 5">
            <a:extLst>
              <a:ext uri="{FF2B5EF4-FFF2-40B4-BE49-F238E27FC236}">
                <a16:creationId xmlns:a16="http://schemas.microsoft.com/office/drawing/2014/main" xmlns="" id="{665E55CB-70BA-9895-6DAF-8C20D280CFF1}"/>
              </a:ext>
            </a:extLst>
          </p:cNvPr>
          <p:cNvGraphicFramePr>
            <a:graphicFrameLocks noGrp="1"/>
          </p:cNvGraphicFramePr>
          <p:nvPr>
            <p:ph sz="quarter" idx="1"/>
          </p:nvPr>
        </p:nvGraphicFramePr>
        <p:xfrm>
          <a:off x="457200" y="1600200"/>
          <a:ext cx="7467600" cy="3662222"/>
        </p:xfrm>
        <a:graphic>
          <a:graphicData uri="http://schemas.openxmlformats.org/drawingml/2006/table">
            <a:tbl>
              <a:tblPr firstRow="1" bandRow="1">
                <a:tableStyleId>{5C22544A-7EE6-4342-B048-85BDC9FD1C3A}</a:tableStyleId>
              </a:tblPr>
              <a:tblGrid>
                <a:gridCol w="3733800">
                  <a:extLst>
                    <a:ext uri="{9D8B030D-6E8A-4147-A177-3AD203B41FA5}">
                      <a16:colId xmlns:a16="http://schemas.microsoft.com/office/drawing/2014/main" xmlns="" val="20000"/>
                    </a:ext>
                  </a:extLst>
                </a:gridCol>
                <a:gridCol w="3733800">
                  <a:extLst>
                    <a:ext uri="{9D8B030D-6E8A-4147-A177-3AD203B41FA5}">
                      <a16:colId xmlns:a16="http://schemas.microsoft.com/office/drawing/2014/main" xmlns="" val="20001"/>
                    </a:ext>
                  </a:extLst>
                </a:gridCol>
              </a:tblGrid>
              <a:tr h="370580">
                <a:tc gridSpan="2">
                  <a:txBody>
                    <a:bodyPr/>
                    <a:lstStyle/>
                    <a:p>
                      <a:r>
                        <a:rPr lang="en-US" sz="1800" dirty="0"/>
                        <a:t>50% shall always be women</a:t>
                      </a:r>
                    </a:p>
                  </a:txBody>
                  <a:tcPr marL="87854" marR="87854" marT="45687" marB="45687"/>
                </a:tc>
                <a:tc hMerge="1">
                  <a:txBody>
                    <a:bodyPr/>
                    <a:lstStyle/>
                    <a:p>
                      <a:endParaRPr lang="en-US" dirty="0"/>
                    </a:p>
                  </a:txBody>
                  <a:tcPr/>
                </a:tc>
                <a:extLst>
                  <a:ext uri="{0D108BD9-81ED-4DB2-BD59-A6C34878D82A}">
                    <a16:rowId xmlns:a16="http://schemas.microsoft.com/office/drawing/2014/main" xmlns="" val="10000"/>
                  </a:ext>
                </a:extLst>
              </a:tr>
              <a:tr h="639979">
                <a:tc>
                  <a:txBody>
                    <a:bodyPr/>
                    <a:lstStyle/>
                    <a:p>
                      <a:r>
                        <a:rPr lang="en-US" sz="1800" dirty="0"/>
                        <a:t>Chairman</a:t>
                      </a:r>
                    </a:p>
                  </a:txBody>
                  <a:tcPr marL="87854" marR="87854" marT="45687" marB="45687"/>
                </a:tc>
                <a:tc>
                  <a:txBody>
                    <a:bodyPr/>
                    <a:lstStyle/>
                    <a:p>
                      <a:r>
                        <a:rPr lang="en-US" sz="1800" dirty="0"/>
                        <a:t>Women</a:t>
                      </a:r>
                      <a:r>
                        <a:rPr lang="en-US" sz="1800" baseline="0" dirty="0"/>
                        <a:t> Working at senior level as employee; </a:t>
                      </a:r>
                      <a:endParaRPr lang="en-US" sz="1800" dirty="0"/>
                    </a:p>
                  </a:txBody>
                  <a:tcPr marL="87854" marR="87854" marT="45687" marB="45687"/>
                </a:tc>
                <a:extLst>
                  <a:ext uri="{0D108BD9-81ED-4DB2-BD59-A6C34878D82A}">
                    <a16:rowId xmlns:a16="http://schemas.microsoft.com/office/drawing/2014/main" xmlns="" val="10001"/>
                  </a:ext>
                </a:extLst>
              </a:tr>
              <a:tr h="1188583">
                <a:tc>
                  <a:txBody>
                    <a:bodyPr/>
                    <a:lstStyle/>
                    <a:p>
                      <a:r>
                        <a:rPr lang="en-US" sz="1800" dirty="0"/>
                        <a:t>2</a:t>
                      </a:r>
                      <a:r>
                        <a:rPr lang="en-US" sz="1800" baseline="0" dirty="0"/>
                        <a:t> members </a:t>
                      </a:r>
                      <a:endParaRPr lang="en-US" sz="1800" dirty="0"/>
                    </a:p>
                  </a:txBody>
                  <a:tcPr marL="87854" marR="87854" marT="45687" marB="45687"/>
                </a:tc>
                <a:tc>
                  <a:txBody>
                    <a:bodyPr/>
                    <a:lstStyle/>
                    <a:p>
                      <a:r>
                        <a:rPr lang="en-US" sz="1800" dirty="0"/>
                        <a:t>From amongst the employees committed to the cause of women/ having legal knowledge/experience in social work</a:t>
                      </a:r>
                    </a:p>
                  </a:txBody>
                  <a:tcPr marL="87854" marR="87854" marT="45687" marB="45687"/>
                </a:tc>
                <a:extLst>
                  <a:ext uri="{0D108BD9-81ED-4DB2-BD59-A6C34878D82A}">
                    <a16:rowId xmlns:a16="http://schemas.microsoft.com/office/drawing/2014/main" xmlns="" val="10002"/>
                  </a:ext>
                </a:extLst>
              </a:tr>
              <a:tr h="1188583">
                <a:tc>
                  <a:txBody>
                    <a:bodyPr/>
                    <a:lstStyle/>
                    <a:p>
                      <a:r>
                        <a:rPr lang="en-US" sz="1800" dirty="0"/>
                        <a:t>Member</a:t>
                      </a:r>
                    </a:p>
                  </a:txBody>
                  <a:tcPr marL="87854" marR="87854" marT="45687" marB="45687"/>
                </a:tc>
                <a:tc>
                  <a:txBody>
                    <a:bodyPr/>
                    <a:lstStyle/>
                    <a:p>
                      <a:r>
                        <a:rPr lang="en-US" sz="1800" dirty="0"/>
                        <a:t>From amongst</a:t>
                      </a:r>
                      <a:r>
                        <a:rPr lang="en-US" sz="1800" baseline="0" dirty="0"/>
                        <a:t> NGO/ associations committed to the cause of women or a person familiar with the issue of sexual harassment</a:t>
                      </a:r>
                      <a:endParaRPr lang="en-US" sz="1800" dirty="0"/>
                    </a:p>
                  </a:txBody>
                  <a:tcPr marL="87854" marR="87854" marT="45687" marB="45687"/>
                </a:tc>
                <a:extLst>
                  <a:ext uri="{0D108BD9-81ED-4DB2-BD59-A6C34878D82A}">
                    <a16:rowId xmlns:a16="http://schemas.microsoft.com/office/drawing/2014/main" xmlns="" val="10003"/>
                  </a:ext>
                </a:extLst>
              </a:tr>
            </a:tbl>
          </a:graphicData>
        </a:graphic>
      </p:graphicFrame>
      <p:sp>
        <p:nvSpPr>
          <p:cNvPr id="52245" name="TextBox 6">
            <a:extLst>
              <a:ext uri="{FF2B5EF4-FFF2-40B4-BE49-F238E27FC236}">
                <a16:creationId xmlns:a16="http://schemas.microsoft.com/office/drawing/2014/main" xmlns="" id="{D1C80CEA-6730-50CC-E2F2-DAAC75FC4326}"/>
              </a:ext>
            </a:extLst>
          </p:cNvPr>
          <p:cNvSpPr txBox="1">
            <a:spLocks noChangeArrowheads="1"/>
          </p:cNvSpPr>
          <p:nvPr/>
        </p:nvSpPr>
        <p:spPr bwMode="auto">
          <a:xfrm>
            <a:off x="500034" y="5562601"/>
            <a:ext cx="7929618"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dirty="0"/>
              <a:t>If a offices are located at different </a:t>
            </a:r>
            <a:r>
              <a:rPr lang="en-US" altLang="en-US" dirty="0" err="1"/>
              <a:t>palces</a:t>
            </a:r>
            <a:r>
              <a:rPr lang="en-US" altLang="en-US" dirty="0"/>
              <a:t>, each place needs </a:t>
            </a:r>
          </a:p>
          <a:p>
            <a:pPr eaLnBrk="1" hangingPunct="1"/>
            <a:r>
              <a:rPr lang="en-US" altLang="en-US" dirty="0"/>
              <a:t>to have an ICC</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xmlns="" id="{BC2DA10E-B543-AB94-F38E-BF85BE1D9908}"/>
              </a:ext>
            </a:extLst>
          </p:cNvPr>
          <p:cNvSpPr>
            <a:spLocks noGrp="1"/>
          </p:cNvSpPr>
          <p:nvPr>
            <p:ph type="title"/>
          </p:nvPr>
        </p:nvSpPr>
        <p:spPr>
          <a:xfrm>
            <a:off x="685800" y="304800"/>
            <a:ext cx="7772400" cy="1143000"/>
          </a:xfrm>
        </p:spPr>
        <p:txBody>
          <a:bodyPr/>
          <a:lstStyle/>
          <a:p>
            <a:r>
              <a:rPr lang="en-US" altLang="en-US"/>
              <a:t>Local Complaints Committee (</a:t>
            </a:r>
            <a:r>
              <a:rPr lang="en-US" altLang="en-US" sz="2800"/>
              <a:t>constituted by District Officer)</a:t>
            </a:r>
          </a:p>
        </p:txBody>
      </p:sp>
      <p:graphicFrame>
        <p:nvGraphicFramePr>
          <p:cNvPr id="6" name="Content Placeholder 5">
            <a:extLst>
              <a:ext uri="{FF2B5EF4-FFF2-40B4-BE49-F238E27FC236}">
                <a16:creationId xmlns:a16="http://schemas.microsoft.com/office/drawing/2014/main" xmlns="" id="{B3EF2378-610B-F4F1-AD2F-4DFEA74A1119}"/>
              </a:ext>
            </a:extLst>
          </p:cNvPr>
          <p:cNvGraphicFramePr>
            <a:graphicFrameLocks noGrp="1"/>
          </p:cNvGraphicFramePr>
          <p:nvPr>
            <p:ph sz="quarter" idx="1"/>
          </p:nvPr>
        </p:nvGraphicFramePr>
        <p:xfrm>
          <a:off x="457200" y="1600200"/>
          <a:ext cx="7467600" cy="4577454"/>
        </p:xfrm>
        <a:graphic>
          <a:graphicData uri="http://schemas.openxmlformats.org/drawingml/2006/table">
            <a:tbl>
              <a:tblPr firstRow="1" bandRow="1">
                <a:tableStyleId>{5C22544A-7EE6-4342-B048-85BDC9FD1C3A}</a:tableStyleId>
              </a:tblPr>
              <a:tblGrid>
                <a:gridCol w="3733800">
                  <a:extLst>
                    <a:ext uri="{9D8B030D-6E8A-4147-A177-3AD203B41FA5}">
                      <a16:colId xmlns:a16="http://schemas.microsoft.com/office/drawing/2014/main" xmlns="" val="20000"/>
                    </a:ext>
                  </a:extLst>
                </a:gridCol>
                <a:gridCol w="3733800">
                  <a:extLst>
                    <a:ext uri="{9D8B030D-6E8A-4147-A177-3AD203B41FA5}">
                      <a16:colId xmlns:a16="http://schemas.microsoft.com/office/drawing/2014/main" xmlns="" val="20001"/>
                    </a:ext>
                  </a:extLst>
                </a:gridCol>
              </a:tblGrid>
              <a:tr h="370898">
                <a:tc gridSpan="2">
                  <a:txBody>
                    <a:bodyPr/>
                    <a:lstStyle/>
                    <a:p>
                      <a:r>
                        <a:rPr lang="en-US" sz="1800" dirty="0"/>
                        <a:t>50% shall always be women</a:t>
                      </a:r>
                    </a:p>
                  </a:txBody>
                  <a:tcPr marL="87854" marR="87854" marT="45727" marB="45727"/>
                </a:tc>
                <a:tc hMerge="1">
                  <a:txBody>
                    <a:bodyPr/>
                    <a:lstStyle/>
                    <a:p>
                      <a:endParaRPr lang="en-US" dirty="0"/>
                    </a:p>
                  </a:txBody>
                  <a:tcPr/>
                </a:tc>
                <a:extLst>
                  <a:ext uri="{0D108BD9-81ED-4DB2-BD59-A6C34878D82A}">
                    <a16:rowId xmlns:a16="http://schemas.microsoft.com/office/drawing/2014/main" xmlns="" val="10000"/>
                  </a:ext>
                </a:extLst>
              </a:tr>
              <a:tr h="914544">
                <a:tc>
                  <a:txBody>
                    <a:bodyPr/>
                    <a:lstStyle/>
                    <a:p>
                      <a:r>
                        <a:rPr lang="en-US" sz="1800" dirty="0"/>
                        <a:t>Chairman</a:t>
                      </a:r>
                    </a:p>
                  </a:txBody>
                  <a:tcPr marL="87854" marR="87854" marT="45727" marB="45727"/>
                </a:tc>
                <a:tc>
                  <a:txBody>
                    <a:bodyPr/>
                    <a:lstStyle/>
                    <a:p>
                      <a:r>
                        <a:rPr lang="en-US" sz="1800" dirty="0"/>
                        <a:t>Eminent Women</a:t>
                      </a:r>
                      <a:r>
                        <a:rPr lang="en-US" sz="1800" baseline="0" dirty="0"/>
                        <a:t> in the field of social work and committed to the cause of women </a:t>
                      </a:r>
                      <a:endParaRPr lang="en-US" sz="1800" dirty="0"/>
                    </a:p>
                  </a:txBody>
                  <a:tcPr marL="87854" marR="87854" marT="45727" marB="45727"/>
                </a:tc>
                <a:extLst>
                  <a:ext uri="{0D108BD9-81ED-4DB2-BD59-A6C34878D82A}">
                    <a16:rowId xmlns:a16="http://schemas.microsoft.com/office/drawing/2014/main" xmlns="" val="10001"/>
                  </a:ext>
                </a:extLst>
              </a:tr>
              <a:tr h="640181">
                <a:tc>
                  <a:txBody>
                    <a:bodyPr/>
                    <a:lstStyle/>
                    <a:p>
                      <a:r>
                        <a:rPr lang="en-US" sz="1800" dirty="0"/>
                        <a:t>Member</a:t>
                      </a:r>
                    </a:p>
                  </a:txBody>
                  <a:tcPr marL="87854" marR="87854" marT="45727" marB="45727"/>
                </a:tc>
                <a:tc>
                  <a:txBody>
                    <a:bodyPr/>
                    <a:lstStyle/>
                    <a:p>
                      <a:r>
                        <a:rPr lang="en-US" sz="1800" dirty="0"/>
                        <a:t>Nominated from among</a:t>
                      </a:r>
                      <a:r>
                        <a:rPr lang="en-US" sz="1800" baseline="0" dirty="0"/>
                        <a:t> the women working in the block, tehsil or ward</a:t>
                      </a:r>
                      <a:endParaRPr lang="en-US" sz="1800" dirty="0"/>
                    </a:p>
                  </a:txBody>
                  <a:tcPr marL="87854" marR="87854" marT="45727" marB="45727"/>
                </a:tc>
                <a:extLst>
                  <a:ext uri="{0D108BD9-81ED-4DB2-BD59-A6C34878D82A}">
                    <a16:rowId xmlns:a16="http://schemas.microsoft.com/office/drawing/2014/main" xmlns="" val="10002"/>
                  </a:ext>
                </a:extLst>
              </a:tr>
              <a:tr h="1188907">
                <a:tc>
                  <a:txBody>
                    <a:bodyPr/>
                    <a:lstStyle/>
                    <a:p>
                      <a:r>
                        <a:rPr lang="en-US" sz="1800" dirty="0"/>
                        <a:t>2</a:t>
                      </a:r>
                      <a:r>
                        <a:rPr lang="en-US" sz="1800" baseline="0" dirty="0"/>
                        <a:t> members </a:t>
                      </a:r>
                      <a:endParaRPr lang="en-US" sz="1800" dirty="0"/>
                    </a:p>
                  </a:txBody>
                  <a:tcPr marL="87854" marR="87854" marT="45727" marB="45727"/>
                </a:tc>
                <a:tc>
                  <a:txBody>
                    <a:bodyPr/>
                    <a:lstStyle/>
                    <a:p>
                      <a:r>
                        <a:rPr lang="en-US" sz="1800" dirty="0"/>
                        <a:t>From amongst the employees committed to the cause of women/ having legal knowledge/experience in social work</a:t>
                      </a:r>
                    </a:p>
                  </a:txBody>
                  <a:tcPr marL="87854" marR="87854" marT="45727" marB="45727"/>
                </a:tc>
                <a:extLst>
                  <a:ext uri="{0D108BD9-81ED-4DB2-BD59-A6C34878D82A}">
                    <a16:rowId xmlns:a16="http://schemas.microsoft.com/office/drawing/2014/main" xmlns="" val="10003"/>
                  </a:ext>
                </a:extLst>
              </a:tr>
              <a:tr h="914544">
                <a:tc>
                  <a:txBody>
                    <a:bodyPr/>
                    <a:lstStyle/>
                    <a:p>
                      <a:r>
                        <a:rPr lang="en-US" sz="1800" dirty="0"/>
                        <a:t>Ex</a:t>
                      </a:r>
                      <a:r>
                        <a:rPr lang="en-US" sz="1800" baseline="0" dirty="0"/>
                        <a:t> </a:t>
                      </a:r>
                      <a:r>
                        <a:rPr lang="en-US" sz="1800" baseline="0" dirty="0" err="1"/>
                        <a:t>Offio</a:t>
                      </a:r>
                      <a:r>
                        <a:rPr lang="en-US" sz="1800" baseline="0" dirty="0"/>
                        <a:t> </a:t>
                      </a:r>
                      <a:r>
                        <a:rPr lang="en-US" sz="1800" dirty="0"/>
                        <a:t>Member</a:t>
                      </a:r>
                    </a:p>
                  </a:txBody>
                  <a:tcPr marL="87854" marR="87854" marT="45727" marB="45727"/>
                </a:tc>
                <a:tc>
                  <a:txBody>
                    <a:bodyPr/>
                    <a:lstStyle/>
                    <a:p>
                      <a:r>
                        <a:rPr lang="en-US" sz="1800" dirty="0"/>
                        <a:t>The concerned officer dealing with social</a:t>
                      </a:r>
                      <a:r>
                        <a:rPr lang="en-US" sz="1800" baseline="0" dirty="0"/>
                        <a:t> welfare of women and child </a:t>
                      </a:r>
                      <a:r>
                        <a:rPr lang="en-US" sz="1800" baseline="0" dirty="0" err="1"/>
                        <a:t>developmen</a:t>
                      </a:r>
                      <a:r>
                        <a:rPr lang="en-US" sz="1800" baseline="0" dirty="0"/>
                        <a:t> n the district</a:t>
                      </a:r>
                      <a:endParaRPr lang="en-US" sz="1800" dirty="0"/>
                    </a:p>
                  </a:txBody>
                  <a:tcPr marL="87854" marR="87854" marT="45727" marB="45727"/>
                </a:tc>
                <a:extLst>
                  <a:ext uri="{0D108BD9-81ED-4DB2-BD59-A6C34878D82A}">
                    <a16:rowId xmlns:a16="http://schemas.microsoft.com/office/drawing/2014/main" xmlns="" val="10004"/>
                  </a:ext>
                </a:extLst>
              </a:tr>
            </a:tbl>
          </a:graphicData>
        </a:graphic>
      </p:graphicFrame>
      <p:sp>
        <p:nvSpPr>
          <p:cNvPr id="4" name="Date Placeholder 3">
            <a:extLst>
              <a:ext uri="{FF2B5EF4-FFF2-40B4-BE49-F238E27FC236}">
                <a16:creationId xmlns:a16="http://schemas.microsoft.com/office/drawing/2014/main" xmlns="" id="{2AD91483-6938-92FF-8EB6-55E26A0AA08B}"/>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354B0DFB-FA58-8364-7A44-B289D75A3550}"/>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1">
            <a:extLst>
              <a:ext uri="{FF2B5EF4-FFF2-40B4-BE49-F238E27FC236}">
                <a16:creationId xmlns:a16="http://schemas.microsoft.com/office/drawing/2014/main" xmlns="" id="{FBC1256A-48DA-4F06-5CA5-2C95444F4C9C}"/>
              </a:ext>
            </a:extLst>
          </p:cNvPr>
          <p:cNvSpPr>
            <a:spLocks noGrp="1"/>
          </p:cNvSpPr>
          <p:nvPr>
            <p:ph idx="1"/>
          </p:nvPr>
        </p:nvSpPr>
        <p:spPr>
          <a:xfrm>
            <a:off x="396875" y="1173163"/>
            <a:ext cx="8351838" cy="4872037"/>
          </a:xfrm>
        </p:spPr>
        <p:txBody>
          <a:bodyPr>
            <a:normAutofit/>
          </a:bodyPr>
          <a:lstStyle/>
          <a:p>
            <a:pPr marL="0" indent="0">
              <a:buFontTx/>
              <a:buNone/>
              <a:defRPr/>
            </a:pPr>
            <a:r>
              <a:rPr lang="en-US" altLang="en-US" sz="1800" dirty="0"/>
              <a:t>Every employer shall--</a:t>
            </a:r>
          </a:p>
          <a:p>
            <a:pPr>
              <a:buFontTx/>
              <a:buAutoNum type="alphaLcParenBoth"/>
              <a:defRPr/>
            </a:pPr>
            <a:r>
              <a:rPr lang="en-US" altLang="en-US" sz="1800" dirty="0"/>
              <a:t>Provide a safe working environment at the workplace which shall include safety from the persons coming into contact at the workplace;</a:t>
            </a:r>
          </a:p>
          <a:p>
            <a:pPr marL="0" indent="0">
              <a:buFontTx/>
              <a:buNone/>
              <a:defRPr/>
            </a:pPr>
            <a:endParaRPr lang="en-US" altLang="en-US" sz="500" dirty="0"/>
          </a:p>
          <a:p>
            <a:pPr>
              <a:buFontTx/>
              <a:buAutoNum type="alphaLcParenBoth"/>
              <a:defRPr/>
            </a:pPr>
            <a:r>
              <a:rPr lang="en-US" altLang="en-US" sz="1800" dirty="0"/>
              <a:t>Display at any conspicuous place in the workplace, the penal consequences of sexual harassments: and the order constituting, the Internal Committee under this law;</a:t>
            </a:r>
          </a:p>
          <a:p>
            <a:pPr>
              <a:buFontTx/>
              <a:buAutoNum type="alphaLcParenBoth"/>
              <a:defRPr/>
            </a:pPr>
            <a:endParaRPr lang="en-US" altLang="en-US" sz="700" dirty="0"/>
          </a:p>
          <a:p>
            <a:pPr>
              <a:buFontTx/>
              <a:buAutoNum type="alphaLcParenBoth"/>
              <a:defRPr/>
            </a:pPr>
            <a:r>
              <a:rPr lang="en-US" altLang="en-US" sz="1800" dirty="0"/>
              <a:t>Organize workshops and awareness </a:t>
            </a:r>
            <a:r>
              <a:rPr lang="en-US" altLang="en-US" sz="1800" dirty="0" err="1"/>
              <a:t>programmes</a:t>
            </a:r>
            <a:r>
              <a:rPr lang="en-US" altLang="en-US" sz="1800" dirty="0"/>
              <a:t> at regular intervals for sensitizing the employees with the provisions of the Act and orientation </a:t>
            </a:r>
            <a:r>
              <a:rPr lang="en-US" altLang="en-US" sz="1800" dirty="0" err="1"/>
              <a:t>programmes</a:t>
            </a:r>
            <a:r>
              <a:rPr lang="en-US" altLang="en-US" sz="1800" dirty="0"/>
              <a:t> for the members of the Internal Committee in the manner as may be prescribed;</a:t>
            </a:r>
          </a:p>
          <a:p>
            <a:pPr>
              <a:buFontTx/>
              <a:buAutoNum type="alphaLcParenBoth"/>
              <a:defRPr/>
            </a:pPr>
            <a:endParaRPr lang="en-US" altLang="en-US" sz="700" dirty="0"/>
          </a:p>
          <a:p>
            <a:pPr>
              <a:buFontTx/>
              <a:buAutoNum type="alphaLcParenBoth"/>
              <a:defRPr/>
            </a:pPr>
            <a:r>
              <a:rPr lang="en-US" altLang="en-US" sz="1800" dirty="0" smtClean="0"/>
              <a:t>Provide necessary facilities to the Internal Committee or the Local Committee, as the case may be, for dealing with the complaint and conducting an inquiry;</a:t>
            </a:r>
          </a:p>
          <a:p>
            <a:pPr>
              <a:buFontTx/>
              <a:buAutoNum type="alphaLcParenBoth"/>
              <a:defRPr/>
            </a:pPr>
            <a:endParaRPr lang="en-US" altLang="en-US" sz="900" dirty="0"/>
          </a:p>
        </p:txBody>
      </p:sp>
      <p:sp>
        <p:nvSpPr>
          <p:cNvPr id="47107" name="Title 2">
            <a:extLst>
              <a:ext uri="{FF2B5EF4-FFF2-40B4-BE49-F238E27FC236}">
                <a16:creationId xmlns:a16="http://schemas.microsoft.com/office/drawing/2014/main" xmlns="" id="{0C5F6FFE-AE33-A44B-C145-A12834FA9DB9}"/>
              </a:ext>
            </a:extLst>
          </p:cNvPr>
          <p:cNvSpPr>
            <a:spLocks noGrp="1"/>
          </p:cNvSpPr>
          <p:nvPr>
            <p:ph type="title"/>
          </p:nvPr>
        </p:nvSpPr>
        <p:spPr>
          <a:xfrm>
            <a:off x="500034" y="0"/>
            <a:ext cx="7494588" cy="1085371"/>
          </a:xfrm>
        </p:spPr>
        <p:txBody>
          <a:bodyPr>
            <a:normAutofit/>
          </a:bodyPr>
          <a:lstStyle/>
          <a:p>
            <a:r>
              <a:rPr lang="en-US" altLang="en-US" sz="3600" dirty="0"/>
              <a:t>Duties of employer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a:extLst>
              <a:ext uri="{FF2B5EF4-FFF2-40B4-BE49-F238E27FC236}">
                <a16:creationId xmlns:a16="http://schemas.microsoft.com/office/drawing/2014/main" xmlns="" id="{E4882668-ED52-2CD8-EBCC-53962AD09990}"/>
              </a:ext>
            </a:extLst>
          </p:cNvPr>
          <p:cNvSpPr>
            <a:spLocks noGrp="1"/>
          </p:cNvSpPr>
          <p:nvPr>
            <p:ph idx="1"/>
          </p:nvPr>
        </p:nvSpPr>
        <p:spPr>
          <a:xfrm>
            <a:off x="396875" y="1528763"/>
            <a:ext cx="8351838" cy="4667250"/>
          </a:xfrm>
        </p:spPr>
        <p:txBody>
          <a:bodyPr>
            <a:normAutofit/>
          </a:bodyPr>
          <a:lstStyle/>
          <a:p>
            <a:pPr marL="0" indent="0">
              <a:buFontTx/>
              <a:buNone/>
            </a:pPr>
            <a:r>
              <a:rPr lang="en-US" altLang="en-US" sz="2000" dirty="0" smtClean="0"/>
              <a:t>(</a:t>
            </a:r>
            <a:r>
              <a:rPr lang="en-US" altLang="en-US" sz="2000" dirty="0"/>
              <a:t>d</a:t>
            </a:r>
            <a:r>
              <a:rPr lang="en-US" altLang="en-US" sz="2000" dirty="0" smtClean="0"/>
              <a:t>) </a:t>
            </a:r>
            <a:r>
              <a:rPr lang="en-US" altLang="en-US" sz="2000" dirty="0"/>
              <a:t>Provide assistance to the woman if she so chooses to file a complaint in relation to the offence under the Indian Penal Code(45 of 1860) or any other law for the time being in force</a:t>
            </a:r>
            <a:r>
              <a:rPr lang="en-US" altLang="en-US" sz="2000" dirty="0" smtClean="0"/>
              <a:t>;</a:t>
            </a:r>
            <a:endParaRPr lang="en-US" altLang="en-US" sz="2000" dirty="0"/>
          </a:p>
          <a:p>
            <a:pPr marL="0" indent="0">
              <a:buFontTx/>
              <a:buNone/>
            </a:pPr>
            <a:r>
              <a:rPr lang="en-US" altLang="en-US" sz="2000" dirty="0" smtClean="0"/>
              <a:t>(</a:t>
            </a:r>
            <a:r>
              <a:rPr lang="en-US" altLang="en-US" sz="2000" dirty="0"/>
              <a:t>e</a:t>
            </a:r>
            <a:r>
              <a:rPr lang="en-US" altLang="en-US" sz="2000" dirty="0" smtClean="0"/>
              <a:t>) </a:t>
            </a:r>
            <a:r>
              <a:rPr lang="en-US" altLang="en-US" sz="2000" dirty="0"/>
              <a:t>Treat sexual harassment as a misconduct under the service rules and initiate action for such misconduct;</a:t>
            </a:r>
          </a:p>
          <a:p>
            <a:pPr marL="0" indent="0">
              <a:buFontTx/>
              <a:buNone/>
            </a:pPr>
            <a:r>
              <a:rPr lang="en-US" altLang="en-US" sz="2000" dirty="0" smtClean="0"/>
              <a:t>(f) </a:t>
            </a:r>
            <a:r>
              <a:rPr lang="en-US" altLang="en-US" sz="2000" dirty="0"/>
              <a:t>Monitor the timely submission of reports by the Internal Committee </a:t>
            </a:r>
          </a:p>
          <a:p>
            <a:pPr marL="0" indent="0">
              <a:buFontTx/>
              <a:buNone/>
            </a:pPr>
            <a:endParaRPr lang="en-US" altLang="en-US" dirty="0"/>
          </a:p>
        </p:txBody>
      </p:sp>
      <p:sp>
        <p:nvSpPr>
          <p:cNvPr id="48131" name="Title 2">
            <a:extLst>
              <a:ext uri="{FF2B5EF4-FFF2-40B4-BE49-F238E27FC236}">
                <a16:creationId xmlns:a16="http://schemas.microsoft.com/office/drawing/2014/main" xmlns="" id="{47851C6D-8888-DBCA-CFB9-6E30862811A8}"/>
              </a:ext>
            </a:extLst>
          </p:cNvPr>
          <p:cNvSpPr>
            <a:spLocks noGrp="1"/>
          </p:cNvSpPr>
          <p:nvPr>
            <p:ph type="title"/>
          </p:nvPr>
        </p:nvSpPr>
        <p:spPr/>
        <p:txBody>
          <a:bodyPr>
            <a:normAutofit/>
          </a:bodyPr>
          <a:lstStyle/>
          <a:p>
            <a:r>
              <a:rPr lang="en-US" altLang="en-US" sz="3600" dirty="0"/>
              <a:t>Duties of employer</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a:extLst>
              <a:ext uri="{FF2B5EF4-FFF2-40B4-BE49-F238E27FC236}">
                <a16:creationId xmlns:a16="http://schemas.microsoft.com/office/drawing/2014/main" xmlns="" id="{1C02B53B-E182-D7FA-5E33-C83DAADB140C}"/>
              </a:ext>
            </a:extLst>
          </p:cNvPr>
          <p:cNvSpPr>
            <a:spLocks noGrp="1" noChangeArrowheads="1"/>
          </p:cNvSpPr>
          <p:nvPr>
            <p:ph type="title"/>
          </p:nvPr>
        </p:nvSpPr>
        <p:spPr>
          <a:xfrm>
            <a:off x="285720" y="571480"/>
            <a:ext cx="8358246" cy="762000"/>
          </a:xfrm>
        </p:spPr>
        <p:txBody>
          <a:bodyPr>
            <a:noAutofit/>
          </a:bodyPr>
          <a:lstStyle/>
          <a:p>
            <a:pPr eaLnBrk="1" hangingPunct="1"/>
            <a:r>
              <a:rPr lang="en-US" altLang="en-US" sz="3200" dirty="0">
                <a:solidFill>
                  <a:srgbClr val="FF0000"/>
                </a:solidFill>
              </a:rPr>
              <a:t>It is the Employer’s responsibility to…</a:t>
            </a:r>
          </a:p>
        </p:txBody>
      </p:sp>
      <p:sp>
        <p:nvSpPr>
          <p:cNvPr id="50180" name="Rectangle 3">
            <a:extLst>
              <a:ext uri="{FF2B5EF4-FFF2-40B4-BE49-F238E27FC236}">
                <a16:creationId xmlns:a16="http://schemas.microsoft.com/office/drawing/2014/main" xmlns="" id="{79913D6F-1767-08A0-E733-204A3ADBF541}"/>
              </a:ext>
            </a:extLst>
          </p:cNvPr>
          <p:cNvSpPr>
            <a:spLocks noGrp="1" noChangeArrowheads="1"/>
          </p:cNvSpPr>
          <p:nvPr>
            <p:ph sz="quarter" idx="1"/>
          </p:nvPr>
        </p:nvSpPr>
        <p:spPr>
          <a:xfrm>
            <a:off x="357158" y="1643050"/>
            <a:ext cx="8215370" cy="4643470"/>
          </a:xfrm>
        </p:spPr>
        <p:txBody>
          <a:bodyPr>
            <a:normAutofit fontScale="92500" lnSpcReduction="10000"/>
          </a:bodyPr>
          <a:lstStyle/>
          <a:p>
            <a:pPr eaLnBrk="1" hangingPunct="1">
              <a:buFontTx/>
              <a:buNone/>
            </a:pPr>
            <a:r>
              <a:rPr lang="en-US" altLang="en-US" sz="3000" b="1" dirty="0">
                <a:solidFill>
                  <a:srgbClr val="FF0000"/>
                </a:solidFill>
              </a:rPr>
              <a:t>prevent or deter</a:t>
            </a:r>
            <a:r>
              <a:rPr lang="en-US" altLang="en-US" sz="3000" dirty="0"/>
              <a:t> the committing of any act of Sexual </a:t>
            </a:r>
            <a:r>
              <a:rPr lang="en-US" altLang="en-US" sz="3000" dirty="0" smtClean="0"/>
              <a:t>Harassment </a:t>
            </a:r>
            <a:r>
              <a:rPr lang="en-US" altLang="en-US" sz="3000" dirty="0"/>
              <a:t>by means of  </a:t>
            </a:r>
            <a:endParaRPr lang="en-US" altLang="en-US" sz="3000" dirty="0" smtClean="0"/>
          </a:p>
          <a:p>
            <a:pPr eaLnBrk="1" hangingPunct="1">
              <a:buFontTx/>
              <a:buNone/>
            </a:pPr>
            <a:endParaRPr lang="en-US" altLang="en-US" sz="1100" dirty="0"/>
          </a:p>
          <a:p>
            <a:pPr lvl="1" eaLnBrk="1" hangingPunct="1"/>
            <a:r>
              <a:rPr lang="en-US" altLang="en-US" sz="2600" dirty="0"/>
              <a:t>Creation of appropriate working conditions </a:t>
            </a:r>
          </a:p>
          <a:p>
            <a:pPr lvl="1" eaLnBrk="1" hangingPunct="1"/>
            <a:r>
              <a:rPr lang="en-US" altLang="en-US" sz="2600" dirty="0"/>
              <a:t>Ensuring female employees are not treated as sex objects</a:t>
            </a:r>
          </a:p>
          <a:p>
            <a:pPr lvl="1" eaLnBrk="1" hangingPunct="1"/>
            <a:r>
              <a:rPr lang="en-US" altLang="en-US" sz="2600" dirty="0"/>
              <a:t>Ensuring that no male employee </a:t>
            </a:r>
            <a:r>
              <a:rPr lang="en-US" altLang="en-US" sz="2600" i="1" dirty="0"/>
              <a:t>or third party</a:t>
            </a:r>
            <a:r>
              <a:rPr lang="en-US" altLang="en-US" sz="2600" dirty="0"/>
              <a:t> will outrage or insult the modesty of a female colleague</a:t>
            </a:r>
          </a:p>
          <a:p>
            <a:pPr lvl="1" eaLnBrk="1" hangingPunct="1"/>
            <a:r>
              <a:rPr lang="en-US" altLang="en-US" sz="2600" dirty="0"/>
              <a:t>Ensuring that no male employee </a:t>
            </a:r>
            <a:r>
              <a:rPr lang="en-US" altLang="en-US" sz="2600" i="1" dirty="0"/>
              <a:t>or third party</a:t>
            </a:r>
            <a:r>
              <a:rPr lang="en-US" altLang="en-US" sz="2600" dirty="0"/>
              <a:t> will make any type of sexual advances to female colleagues</a:t>
            </a:r>
          </a:p>
          <a:p>
            <a:pPr lvl="1" eaLnBrk="1" hangingPunct="1"/>
            <a:r>
              <a:rPr lang="en-US" altLang="en-US" sz="2600" dirty="0"/>
              <a:t>Establishment of a Complaints Committee</a:t>
            </a:r>
          </a:p>
          <a:p>
            <a:pPr eaLnBrk="1" hangingPunct="1"/>
            <a:endParaRPr lang="en-US" altLang="en-US" sz="2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xmlns="" id="{59295EF7-E549-8A57-DCEF-B68F8DC84B77}"/>
              </a:ext>
            </a:extLst>
          </p:cNvPr>
          <p:cNvSpPr>
            <a:spLocks noGrp="1"/>
          </p:cNvSpPr>
          <p:nvPr>
            <p:ph type="title"/>
          </p:nvPr>
        </p:nvSpPr>
        <p:spPr>
          <a:xfrm>
            <a:off x="500034" y="0"/>
            <a:ext cx="7772400" cy="1143000"/>
          </a:xfrm>
        </p:spPr>
        <p:txBody>
          <a:bodyPr>
            <a:normAutofit/>
          </a:bodyPr>
          <a:lstStyle/>
          <a:p>
            <a:r>
              <a:rPr lang="en-US" altLang="en-US" sz="3200" dirty="0"/>
              <a:t>Complaint Committee should</a:t>
            </a:r>
          </a:p>
        </p:txBody>
      </p:sp>
      <p:sp>
        <p:nvSpPr>
          <p:cNvPr id="54275" name="Content Placeholder 2">
            <a:extLst>
              <a:ext uri="{FF2B5EF4-FFF2-40B4-BE49-F238E27FC236}">
                <a16:creationId xmlns:a16="http://schemas.microsoft.com/office/drawing/2014/main" xmlns="" id="{EAAED40D-E69A-DE6E-267D-14F7611FE44F}"/>
              </a:ext>
            </a:extLst>
          </p:cNvPr>
          <p:cNvSpPr>
            <a:spLocks noGrp="1"/>
          </p:cNvSpPr>
          <p:nvPr>
            <p:ph sz="quarter" idx="1"/>
          </p:nvPr>
        </p:nvSpPr>
        <p:spPr>
          <a:xfrm>
            <a:off x="571472" y="1357298"/>
            <a:ext cx="7772400" cy="4114800"/>
          </a:xfrm>
        </p:spPr>
        <p:txBody>
          <a:bodyPr>
            <a:noAutofit/>
          </a:bodyPr>
          <a:lstStyle/>
          <a:p>
            <a:pPr marL="571500" indent="-571500">
              <a:buFontTx/>
              <a:buAutoNum type="romanUcPeriod"/>
            </a:pPr>
            <a:r>
              <a:rPr lang="en-US" altLang="en-US" sz="2000" dirty="0"/>
              <a:t>Be thoroughly prepared</a:t>
            </a:r>
          </a:p>
          <a:p>
            <a:pPr marL="571500" indent="-571500">
              <a:buFontTx/>
              <a:buAutoNum type="romanUcPeriod"/>
            </a:pPr>
            <a:r>
              <a:rPr lang="en-US" altLang="en-US" sz="2000" dirty="0"/>
              <a:t>Know the Act, Policy and/or relevant Service Rules</a:t>
            </a:r>
          </a:p>
          <a:p>
            <a:pPr marL="571500" indent="-571500">
              <a:buFontTx/>
              <a:buAutoNum type="romanUcPeriod"/>
            </a:pPr>
            <a:r>
              <a:rPr lang="en-US" altLang="en-US" sz="2000" dirty="0"/>
              <a:t>Gather and record all relevant information</a:t>
            </a:r>
          </a:p>
          <a:p>
            <a:pPr marL="571500" indent="-571500">
              <a:buFontTx/>
              <a:buAutoNum type="romanUcPeriod"/>
            </a:pPr>
            <a:r>
              <a:rPr lang="en-US" altLang="en-US" sz="2000" dirty="0"/>
              <a:t>Determine the main issues in the complaint</a:t>
            </a:r>
          </a:p>
          <a:p>
            <a:pPr marL="571500" indent="-571500">
              <a:buFontTx/>
              <a:buAutoNum type="romanUcPeriod"/>
            </a:pPr>
            <a:r>
              <a:rPr lang="en-US" altLang="en-US" sz="2000" dirty="0"/>
              <a:t>Prepare relevant interview questions</a:t>
            </a:r>
          </a:p>
          <a:p>
            <a:pPr marL="571500" indent="-571500">
              <a:buFontTx/>
              <a:buAutoNum type="romanUcPeriod"/>
            </a:pPr>
            <a:r>
              <a:rPr lang="en-US" altLang="en-US" sz="2000" dirty="0"/>
              <a:t>Conduct necessary interviews</a:t>
            </a:r>
          </a:p>
          <a:p>
            <a:pPr marL="571500" indent="-571500">
              <a:buFontTx/>
              <a:buAutoNum type="romanUcPeriod"/>
            </a:pPr>
            <a:r>
              <a:rPr lang="en-US" altLang="en-US" sz="2000" dirty="0"/>
              <a:t>Ensure parties are made aware of the process and their rights/responsibilities within it</a:t>
            </a:r>
          </a:p>
          <a:p>
            <a:pPr marL="571500" indent="-571500">
              <a:buFontTx/>
              <a:buAutoNum type="romanUcPeriod"/>
            </a:pPr>
            <a:r>
              <a:rPr lang="en-US" altLang="en-US" sz="2000" dirty="0" err="1"/>
              <a:t>Analyse</a:t>
            </a:r>
            <a:r>
              <a:rPr lang="en-US" altLang="en-US" sz="2000" dirty="0"/>
              <a:t> information gathered</a:t>
            </a:r>
          </a:p>
          <a:p>
            <a:pPr marL="571500" indent="-571500">
              <a:buFontTx/>
              <a:buAutoNum type="romanUcPeriod"/>
            </a:pPr>
            <a:r>
              <a:rPr lang="en-US" altLang="en-US" sz="2000" dirty="0"/>
              <a:t>Prepare the report with findings/recommendations</a:t>
            </a:r>
          </a:p>
          <a:p>
            <a:pPr marL="571500" indent="-571500">
              <a:buFontTx/>
              <a:buAutoNum type="romanUcPeriod"/>
            </a:pPr>
            <a:r>
              <a:rPr lang="en-US" altLang="en-US" sz="2000" dirty="0"/>
              <a:t>Maintain </a:t>
            </a:r>
            <a:r>
              <a:rPr lang="en-US" altLang="en-US" sz="2000" dirty="0" smtClean="0"/>
              <a:t>Confidentiality</a:t>
            </a:r>
            <a:endParaRPr lang="en-US" altLang="en-US"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xmlns="" id="{71AC99F1-3D2F-1932-7CE9-3621E5E617B7}"/>
              </a:ext>
            </a:extLst>
          </p:cNvPr>
          <p:cNvSpPr>
            <a:spLocks noGrp="1"/>
          </p:cNvSpPr>
          <p:nvPr>
            <p:ph type="title"/>
          </p:nvPr>
        </p:nvSpPr>
        <p:spPr>
          <a:xfrm>
            <a:off x="457200" y="274638"/>
            <a:ext cx="8186766" cy="1143000"/>
          </a:xfrm>
        </p:spPr>
        <p:txBody>
          <a:bodyPr>
            <a:normAutofit/>
          </a:bodyPr>
          <a:lstStyle/>
          <a:p>
            <a:r>
              <a:rPr lang="en-US" altLang="en-US" sz="3200" dirty="0"/>
              <a:t>Education and Awareness is the key</a:t>
            </a:r>
          </a:p>
        </p:txBody>
      </p:sp>
      <p:pic>
        <p:nvPicPr>
          <p:cNvPr id="56325" name="Picture 2">
            <a:extLst>
              <a:ext uri="{FF2B5EF4-FFF2-40B4-BE49-F238E27FC236}">
                <a16:creationId xmlns:a16="http://schemas.microsoft.com/office/drawing/2014/main" xmlns="" id="{075A2832-6AD0-F32B-0DA7-871082DC1F1F}"/>
              </a:ext>
            </a:extLst>
          </p:cNvPr>
          <p:cNvPicPr>
            <a:picLocks noGrp="1" noChangeAspect="1" noChangeArrowheads="1"/>
          </p:cNvPicPr>
          <p:nvPr>
            <p:ph sz="quarter" idx="1"/>
          </p:nvPr>
        </p:nvPicPr>
        <p:blipFill>
          <a:blip r:embed="rId2">
            <a:extLst>
              <a:ext uri="{28A0092B-C50C-407E-A947-70E740481C1C}">
                <a14:useLocalDpi xmlns:a14="http://schemas.microsoft.com/office/drawing/2010/main" xmlns="" val="0"/>
              </a:ext>
            </a:extLst>
          </a:blip>
          <a:stretch>
            <a:fillRect/>
          </a:stretch>
        </p:blipFill>
        <p:spPr>
          <a:xfrm>
            <a:off x="1571604" y="2071678"/>
            <a:ext cx="5553075" cy="3552825"/>
          </a:xfrm>
          <a:noFill/>
        </p:spPr>
      </p:pic>
      <p:sp>
        <p:nvSpPr>
          <p:cNvPr id="4" name="Date Placeholder 3">
            <a:extLst>
              <a:ext uri="{FF2B5EF4-FFF2-40B4-BE49-F238E27FC236}">
                <a16:creationId xmlns:a16="http://schemas.microsoft.com/office/drawing/2014/main" xmlns="" id="{482D36EC-3AB1-BB65-2CC6-328D7724155A}"/>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A25D010E-F667-12FD-9123-D6A1A45584C5}"/>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xmlns="" id="{9112BC50-357F-A7D5-FA9A-F5DE975D7E4B}"/>
              </a:ext>
            </a:extLst>
          </p:cNvPr>
          <p:cNvSpPr>
            <a:spLocks noGrp="1"/>
          </p:cNvSpPr>
          <p:nvPr>
            <p:ph type="title"/>
          </p:nvPr>
        </p:nvSpPr>
        <p:spPr>
          <a:xfrm>
            <a:off x="500034" y="285728"/>
            <a:ext cx="7772400" cy="1143000"/>
          </a:xfrm>
        </p:spPr>
        <p:txBody>
          <a:bodyPr>
            <a:normAutofit/>
          </a:bodyPr>
          <a:lstStyle/>
          <a:p>
            <a:r>
              <a:rPr lang="en-US" altLang="en-US" sz="4400" dirty="0"/>
              <a:t>Policy</a:t>
            </a:r>
          </a:p>
        </p:txBody>
      </p:sp>
      <p:sp>
        <p:nvSpPr>
          <p:cNvPr id="57347" name="Content Placeholder 2">
            <a:extLst>
              <a:ext uri="{FF2B5EF4-FFF2-40B4-BE49-F238E27FC236}">
                <a16:creationId xmlns:a16="http://schemas.microsoft.com/office/drawing/2014/main" xmlns="" id="{A054A65E-6379-6EF5-AD72-DB061301AB90}"/>
              </a:ext>
            </a:extLst>
          </p:cNvPr>
          <p:cNvSpPr>
            <a:spLocks noGrp="1"/>
          </p:cNvSpPr>
          <p:nvPr>
            <p:ph sz="quarter" idx="1"/>
          </p:nvPr>
        </p:nvSpPr>
        <p:spPr/>
        <p:txBody>
          <a:bodyPr/>
          <a:lstStyle/>
          <a:p>
            <a:r>
              <a:rPr lang="en-US" altLang="en-US" sz="3600" dirty="0"/>
              <a:t>Employer shall create a policy which</a:t>
            </a:r>
          </a:p>
          <a:p>
            <a:pPr lvl="1"/>
            <a:r>
              <a:rPr lang="en-US" altLang="en-US" sz="3200" dirty="0"/>
              <a:t>Prohibits sexual </a:t>
            </a:r>
            <a:r>
              <a:rPr lang="en-US" altLang="en-US" sz="3200" dirty="0" smtClean="0"/>
              <a:t>harassment </a:t>
            </a:r>
            <a:r>
              <a:rPr lang="en-US" altLang="en-US" sz="3200" dirty="0"/>
              <a:t>at workplace</a:t>
            </a:r>
          </a:p>
          <a:p>
            <a:pPr lvl="1"/>
            <a:r>
              <a:rPr lang="en-US" altLang="en-US" sz="3200" dirty="0"/>
              <a:t>Provides a detailed framework for the </a:t>
            </a:r>
            <a:r>
              <a:rPr lang="en-US" altLang="en-US" sz="3200" dirty="0" err="1"/>
              <a:t>redressal</a:t>
            </a:r>
            <a:r>
              <a:rPr lang="en-US" altLang="en-US" sz="3200" dirty="0"/>
              <a:t> of complaint</a:t>
            </a:r>
          </a:p>
          <a:p>
            <a:pPr>
              <a:buNone/>
            </a:pPr>
            <a:endParaRPr lang="en-US" altLang="en-US" sz="1600" dirty="0"/>
          </a:p>
          <a:p>
            <a:r>
              <a:rPr lang="en-US" altLang="en-US" sz="3600" dirty="0"/>
              <a:t>Policy to be Communicated</a:t>
            </a:r>
          </a:p>
          <a:p>
            <a:endParaRPr lang="en-US" altLang="en-US" dirty="0"/>
          </a:p>
        </p:txBody>
      </p:sp>
      <p:sp>
        <p:nvSpPr>
          <p:cNvPr id="4" name="Date Placeholder 3">
            <a:extLst>
              <a:ext uri="{FF2B5EF4-FFF2-40B4-BE49-F238E27FC236}">
                <a16:creationId xmlns:a16="http://schemas.microsoft.com/office/drawing/2014/main" xmlns="" id="{984A15A2-72A8-B079-32D4-69BE3404AC8C}"/>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EC3CB90D-8184-826E-CD02-69732021D079}"/>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xmlns="" id="{962D8B38-75B3-9798-8635-8C522B9F7F2F}"/>
              </a:ext>
            </a:extLst>
          </p:cNvPr>
          <p:cNvSpPr>
            <a:spLocks noGrp="1"/>
          </p:cNvSpPr>
          <p:nvPr>
            <p:ph type="title"/>
          </p:nvPr>
        </p:nvSpPr>
        <p:spPr>
          <a:xfrm>
            <a:off x="571472" y="214290"/>
            <a:ext cx="7772400" cy="1143000"/>
          </a:xfrm>
        </p:spPr>
        <p:txBody>
          <a:bodyPr/>
          <a:lstStyle/>
          <a:p>
            <a:r>
              <a:rPr lang="en-US" altLang="en-US" sz="4800" dirty="0"/>
              <a:t>Communication </a:t>
            </a:r>
            <a:r>
              <a:rPr lang="en-US" altLang="en-US" dirty="0"/>
              <a:t>	</a:t>
            </a:r>
          </a:p>
        </p:txBody>
      </p:sp>
      <p:sp>
        <p:nvSpPr>
          <p:cNvPr id="3" name="Content Placeholder 2">
            <a:extLst>
              <a:ext uri="{FF2B5EF4-FFF2-40B4-BE49-F238E27FC236}">
                <a16:creationId xmlns:a16="http://schemas.microsoft.com/office/drawing/2014/main" xmlns="" id="{5B20C94B-BECD-C3A6-6631-F1FEB9405504}"/>
              </a:ext>
            </a:extLst>
          </p:cNvPr>
          <p:cNvSpPr>
            <a:spLocks noGrp="1"/>
          </p:cNvSpPr>
          <p:nvPr>
            <p:ph sz="quarter" idx="1"/>
          </p:nvPr>
        </p:nvSpPr>
        <p:spPr>
          <a:xfrm>
            <a:off x="685800" y="1447800"/>
            <a:ext cx="7772400" cy="4648200"/>
          </a:xfrm>
        </p:spPr>
        <p:txBody>
          <a:bodyPr>
            <a:normAutofit fontScale="85000" lnSpcReduction="20000"/>
          </a:bodyPr>
          <a:lstStyle/>
          <a:p>
            <a:pPr>
              <a:defRPr/>
            </a:pPr>
            <a:r>
              <a:rPr lang="en-US" sz="3500" dirty="0"/>
              <a:t>Carry out awareness and orientation for all employees</a:t>
            </a:r>
          </a:p>
          <a:p>
            <a:pPr>
              <a:defRPr/>
            </a:pPr>
            <a:endParaRPr lang="en-US" sz="3500" dirty="0"/>
          </a:p>
          <a:p>
            <a:pPr>
              <a:defRPr/>
            </a:pPr>
            <a:r>
              <a:rPr lang="en-US" sz="3500" dirty="0"/>
              <a:t>Create forums for dialogue</a:t>
            </a:r>
          </a:p>
          <a:p>
            <a:pPr>
              <a:defRPr/>
            </a:pPr>
            <a:endParaRPr lang="en-US" sz="3500" dirty="0"/>
          </a:p>
          <a:p>
            <a:pPr>
              <a:defRPr/>
            </a:pPr>
            <a:r>
              <a:rPr lang="en-US" sz="3500" dirty="0"/>
              <a:t>Ensure capacity and skill building for the Complaints Committee</a:t>
            </a:r>
          </a:p>
          <a:p>
            <a:pPr>
              <a:defRPr/>
            </a:pPr>
            <a:endParaRPr lang="en-US" sz="3500" dirty="0"/>
          </a:p>
          <a:p>
            <a:pPr>
              <a:defRPr/>
            </a:pPr>
            <a:r>
              <a:rPr lang="en-US" sz="3500" dirty="0"/>
              <a:t>Widely publicize the names and contact details of members of Complaints Committee</a:t>
            </a:r>
          </a:p>
          <a:p>
            <a:pPr marL="0" indent="0">
              <a:buFontTx/>
              <a:buNone/>
              <a:defRPr/>
            </a:pPr>
            <a:endParaRPr lang="en-US" dirty="0"/>
          </a:p>
        </p:txBody>
      </p:sp>
      <p:sp>
        <p:nvSpPr>
          <p:cNvPr id="4" name="Date Placeholder 3">
            <a:extLst>
              <a:ext uri="{FF2B5EF4-FFF2-40B4-BE49-F238E27FC236}">
                <a16:creationId xmlns:a16="http://schemas.microsoft.com/office/drawing/2014/main" xmlns="" id="{72E5B3DA-3CC8-A791-5DCC-FC86B518D3BD}"/>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C6686CAE-4E3D-3009-E88F-BA560BD6C682}"/>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a:extLst>
              <a:ext uri="{FF2B5EF4-FFF2-40B4-BE49-F238E27FC236}">
                <a16:creationId xmlns:a16="http://schemas.microsoft.com/office/drawing/2014/main" xmlns="" id="{B7A78935-8684-359D-BA8D-56CA488EB77F}"/>
              </a:ext>
            </a:extLst>
          </p:cNvPr>
          <p:cNvSpPr>
            <a:spLocks noGrp="1"/>
          </p:cNvSpPr>
          <p:nvPr>
            <p:ph idx="1"/>
          </p:nvPr>
        </p:nvSpPr>
        <p:spPr>
          <a:xfrm>
            <a:off x="396875" y="1500174"/>
            <a:ext cx="8351839" cy="4857784"/>
          </a:xfrm>
        </p:spPr>
        <p:txBody>
          <a:bodyPr>
            <a:normAutofit fontScale="85000" lnSpcReduction="20000"/>
          </a:bodyPr>
          <a:lstStyle/>
          <a:p>
            <a:pPr>
              <a:defRPr/>
            </a:pPr>
            <a:r>
              <a:rPr lang="en-US" altLang="en-US" sz="3300" dirty="0"/>
              <a:t>Any aggrieved woman may make, in writing, a complaint of sexual harassment at workplace to the Complaints Committee, within a period of three months from the date of incident and in case of a series of incidents, within a period of three months from the date of last incident.</a:t>
            </a:r>
          </a:p>
          <a:p>
            <a:pPr>
              <a:defRPr/>
            </a:pPr>
            <a:endParaRPr lang="en-US" altLang="en-US" dirty="0"/>
          </a:p>
          <a:p>
            <a:pPr>
              <a:defRPr/>
            </a:pPr>
            <a:r>
              <a:rPr lang="en-US" altLang="en-US" sz="3300" dirty="0"/>
              <a:t>The time limit may be extended for another three months if the CC is satisfied with the reasons for non non-filing</a:t>
            </a:r>
          </a:p>
          <a:p>
            <a:pPr>
              <a:defRPr/>
            </a:pPr>
            <a:endParaRPr lang="en-US" altLang="en-US" dirty="0"/>
          </a:p>
          <a:p>
            <a:pPr>
              <a:defRPr/>
            </a:pPr>
            <a:r>
              <a:rPr lang="en-US" altLang="en-US" sz="3300" dirty="0"/>
              <a:t>If woman is unable to make a complaint in writing, CC to provide assistance </a:t>
            </a:r>
          </a:p>
          <a:p>
            <a:pPr marL="0" indent="0">
              <a:buFontTx/>
              <a:buNone/>
              <a:defRPr/>
            </a:pPr>
            <a:endParaRPr lang="en-US" altLang="en-US" sz="2000" dirty="0"/>
          </a:p>
        </p:txBody>
      </p:sp>
      <p:sp>
        <p:nvSpPr>
          <p:cNvPr id="60419" name="Title 2">
            <a:extLst>
              <a:ext uri="{FF2B5EF4-FFF2-40B4-BE49-F238E27FC236}">
                <a16:creationId xmlns:a16="http://schemas.microsoft.com/office/drawing/2014/main" xmlns="" id="{60E1B503-A1B6-5390-F12C-0C802EA63816}"/>
              </a:ext>
            </a:extLst>
          </p:cNvPr>
          <p:cNvSpPr>
            <a:spLocks noGrp="1"/>
          </p:cNvSpPr>
          <p:nvPr>
            <p:ph type="title"/>
          </p:nvPr>
        </p:nvSpPr>
        <p:spPr/>
        <p:txBody>
          <a:bodyPr>
            <a:normAutofit/>
          </a:bodyPr>
          <a:lstStyle/>
          <a:p>
            <a:r>
              <a:rPr lang="en-US" altLang="en-US" sz="3600" dirty="0"/>
              <a:t>The Complaint mechanism</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367F3B9B-B951-314F-879E-D00D3DFD736C}"/>
              </a:ext>
            </a:extLst>
          </p:cNvPr>
          <p:cNvSpPr>
            <a:spLocks noGrp="1"/>
          </p:cNvSpPr>
          <p:nvPr>
            <p:ph idx="1"/>
          </p:nvPr>
        </p:nvSpPr>
        <p:spPr>
          <a:xfrm>
            <a:off x="357158" y="1428736"/>
            <a:ext cx="8351838" cy="4991120"/>
          </a:xfrm>
        </p:spPr>
        <p:txBody>
          <a:bodyPr>
            <a:normAutofit lnSpcReduction="10000"/>
          </a:bodyPr>
          <a:lstStyle/>
          <a:p>
            <a:pPr>
              <a:defRPr/>
            </a:pPr>
            <a:r>
              <a:rPr lang="en-US" altLang="en-US" sz="3200" dirty="0"/>
              <a:t>The woman herself</a:t>
            </a:r>
          </a:p>
          <a:p>
            <a:pPr>
              <a:defRPr/>
            </a:pPr>
            <a:r>
              <a:rPr lang="en-US" altLang="en-US" sz="3200" dirty="0"/>
              <a:t>In case of mental incapacity</a:t>
            </a:r>
          </a:p>
          <a:p>
            <a:pPr lvl="1">
              <a:defRPr/>
            </a:pPr>
            <a:r>
              <a:rPr lang="en-US" altLang="en-US" sz="2800" dirty="0"/>
              <a:t>Her relative</a:t>
            </a:r>
          </a:p>
          <a:p>
            <a:pPr lvl="1">
              <a:defRPr/>
            </a:pPr>
            <a:r>
              <a:rPr lang="en-US" altLang="en-US" sz="2800" dirty="0"/>
              <a:t>Friend</a:t>
            </a:r>
          </a:p>
          <a:p>
            <a:pPr lvl="1">
              <a:defRPr/>
            </a:pPr>
            <a:r>
              <a:rPr lang="en-US" altLang="en-US" sz="2800" dirty="0"/>
              <a:t>Special educator</a:t>
            </a:r>
          </a:p>
          <a:p>
            <a:pPr lvl="1">
              <a:defRPr/>
            </a:pPr>
            <a:r>
              <a:rPr lang="en-US" altLang="en-US" sz="2800" dirty="0"/>
              <a:t>Qualified psychiatrist/ </a:t>
            </a:r>
            <a:r>
              <a:rPr lang="en-US" altLang="en-US" sz="2800" dirty="0" smtClean="0"/>
              <a:t>psychologist</a:t>
            </a:r>
            <a:endParaRPr lang="en-US" altLang="en-US" sz="2800" dirty="0"/>
          </a:p>
          <a:p>
            <a:pPr lvl="1">
              <a:defRPr/>
            </a:pPr>
            <a:r>
              <a:rPr lang="en-US" altLang="en-US" sz="2800" dirty="0"/>
              <a:t>Guardian under whom she is receiving care</a:t>
            </a:r>
          </a:p>
          <a:p>
            <a:pPr lvl="1">
              <a:defRPr/>
            </a:pPr>
            <a:r>
              <a:rPr lang="en-US" altLang="en-US" sz="2800" dirty="0"/>
              <a:t>Any person who has information about incident with  written consent of any of the above</a:t>
            </a:r>
          </a:p>
          <a:p>
            <a:pPr lvl="1">
              <a:defRPr/>
            </a:pPr>
            <a:endParaRPr lang="en-US" altLang="en-US" dirty="0"/>
          </a:p>
          <a:p>
            <a:pPr marL="0" indent="0">
              <a:buFontTx/>
              <a:buNone/>
              <a:defRPr/>
            </a:pPr>
            <a:endParaRPr lang="en-US" dirty="0"/>
          </a:p>
        </p:txBody>
      </p:sp>
      <p:sp>
        <p:nvSpPr>
          <p:cNvPr id="61443" name="Title 2">
            <a:extLst>
              <a:ext uri="{FF2B5EF4-FFF2-40B4-BE49-F238E27FC236}">
                <a16:creationId xmlns:a16="http://schemas.microsoft.com/office/drawing/2014/main" xmlns="" id="{92EB5132-74D5-167F-1A45-02B65CB0A6C7}"/>
              </a:ext>
            </a:extLst>
          </p:cNvPr>
          <p:cNvSpPr>
            <a:spLocks noGrp="1"/>
          </p:cNvSpPr>
          <p:nvPr>
            <p:ph type="title"/>
          </p:nvPr>
        </p:nvSpPr>
        <p:spPr>
          <a:xfrm>
            <a:off x="357158" y="214290"/>
            <a:ext cx="7494588" cy="1085371"/>
          </a:xfrm>
        </p:spPr>
        <p:txBody>
          <a:bodyPr>
            <a:normAutofit/>
          </a:bodyPr>
          <a:lstStyle/>
          <a:p>
            <a:r>
              <a:rPr lang="en-US" altLang="en-US" sz="3600" dirty="0"/>
              <a:t>Who can make the complaint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7E5CCDBC-8E80-84BC-E58A-697A009EAE6D}"/>
              </a:ext>
            </a:extLst>
          </p:cNvPr>
          <p:cNvSpPr>
            <a:spLocks noGrp="1"/>
          </p:cNvSpPr>
          <p:nvPr>
            <p:ph idx="1"/>
          </p:nvPr>
        </p:nvSpPr>
        <p:spPr>
          <a:xfrm>
            <a:off x="381000" y="1142984"/>
            <a:ext cx="8351838" cy="5357850"/>
          </a:xfrm>
        </p:spPr>
        <p:txBody>
          <a:bodyPr>
            <a:normAutofit fontScale="47500" lnSpcReduction="20000"/>
          </a:bodyPr>
          <a:lstStyle/>
          <a:p>
            <a:pPr>
              <a:defRPr/>
            </a:pPr>
            <a:r>
              <a:rPr lang="en-US" altLang="en-US" sz="5100" dirty="0"/>
              <a:t>In case of Physical incapacity</a:t>
            </a:r>
          </a:p>
          <a:p>
            <a:pPr lvl="1">
              <a:defRPr/>
            </a:pPr>
            <a:r>
              <a:rPr lang="en-US" altLang="en-US" sz="5100" dirty="0"/>
              <a:t>Her relative</a:t>
            </a:r>
          </a:p>
          <a:p>
            <a:pPr lvl="1">
              <a:defRPr/>
            </a:pPr>
            <a:r>
              <a:rPr lang="en-US" altLang="en-US" sz="5100" dirty="0"/>
              <a:t>Friend</a:t>
            </a:r>
          </a:p>
          <a:p>
            <a:pPr lvl="1">
              <a:defRPr/>
            </a:pPr>
            <a:r>
              <a:rPr lang="en-US" altLang="en-US" sz="5100" dirty="0"/>
              <a:t>Co-worker </a:t>
            </a:r>
          </a:p>
          <a:p>
            <a:pPr lvl="1">
              <a:defRPr/>
            </a:pPr>
            <a:r>
              <a:rPr lang="en-US" altLang="en-US" sz="5100" dirty="0"/>
              <a:t>Officer of the National / State commission for women</a:t>
            </a:r>
          </a:p>
          <a:p>
            <a:pPr lvl="1">
              <a:defRPr/>
            </a:pPr>
            <a:r>
              <a:rPr lang="en-US" altLang="en-US" sz="5100" dirty="0"/>
              <a:t>Any person who has information about incident with the written consent of woman </a:t>
            </a:r>
          </a:p>
          <a:p>
            <a:pPr marL="342900" lvl="1" indent="-342900">
              <a:buFontTx/>
              <a:buChar char="•"/>
              <a:defRPr/>
            </a:pPr>
            <a:r>
              <a:rPr lang="en-US" altLang="en-US" sz="5100" dirty="0"/>
              <a:t>In case of death any person who has information about incident with the written consent of legal heir</a:t>
            </a:r>
          </a:p>
          <a:p>
            <a:pPr marL="342900" lvl="1" indent="-342900">
              <a:buFontTx/>
              <a:buChar char="•"/>
              <a:defRPr/>
            </a:pPr>
            <a:r>
              <a:rPr lang="en-US" altLang="en-US" sz="5100" dirty="0"/>
              <a:t>In any other case, by any person Any person who has information about incident with the written consent of woman </a:t>
            </a:r>
          </a:p>
          <a:p>
            <a:pPr lvl="1">
              <a:defRPr/>
            </a:pPr>
            <a:endParaRPr lang="en-US" altLang="en-US" sz="3800" dirty="0"/>
          </a:p>
          <a:p>
            <a:pPr>
              <a:defRPr/>
            </a:pPr>
            <a:r>
              <a:rPr lang="en-US" altLang="en-US" sz="5100" dirty="0"/>
              <a:t>is </a:t>
            </a:r>
            <a:r>
              <a:rPr lang="en-US" altLang="en-US" sz="5100" dirty="0" smtClean="0"/>
              <a:t>unable </a:t>
            </a:r>
            <a:r>
              <a:rPr lang="en-US" altLang="en-US" sz="5100" dirty="0"/>
              <a:t>to make complaint  due to death or physically or mentally incapacity, her legal heir or a person </a:t>
            </a:r>
            <a:r>
              <a:rPr lang="en-US" altLang="en-US" sz="5100" dirty="0" err="1"/>
              <a:t>authorised</a:t>
            </a:r>
            <a:r>
              <a:rPr lang="en-US" altLang="en-US" sz="5100" dirty="0"/>
              <a:t> by her may make the complaint</a:t>
            </a:r>
          </a:p>
          <a:p>
            <a:pPr>
              <a:defRPr/>
            </a:pPr>
            <a:endParaRPr lang="en-US" dirty="0"/>
          </a:p>
        </p:txBody>
      </p:sp>
      <p:sp>
        <p:nvSpPr>
          <p:cNvPr id="62467" name="Title 2">
            <a:extLst>
              <a:ext uri="{FF2B5EF4-FFF2-40B4-BE49-F238E27FC236}">
                <a16:creationId xmlns:a16="http://schemas.microsoft.com/office/drawing/2014/main" xmlns="" id="{D647DCC9-1C1F-0B01-66B5-8CEE714677F1}"/>
              </a:ext>
            </a:extLst>
          </p:cNvPr>
          <p:cNvSpPr>
            <a:spLocks noGrp="1"/>
          </p:cNvSpPr>
          <p:nvPr>
            <p:ph type="title"/>
          </p:nvPr>
        </p:nvSpPr>
        <p:spPr>
          <a:xfrm>
            <a:off x="428596" y="0"/>
            <a:ext cx="7494588" cy="1085371"/>
          </a:xfrm>
        </p:spPr>
        <p:txBody>
          <a:bodyPr>
            <a:normAutofit/>
          </a:bodyPr>
          <a:lstStyle/>
          <a:p>
            <a:r>
              <a:rPr lang="en-US" altLang="en-US" sz="3600" dirty="0"/>
              <a:t>Who can make the complaint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xmlns="" id="{E560F97B-E9F6-1AFB-B674-4FC51F5BED24}"/>
              </a:ext>
            </a:extLst>
          </p:cNvPr>
          <p:cNvSpPr>
            <a:spLocks noGrp="1"/>
          </p:cNvSpPr>
          <p:nvPr>
            <p:ph type="title"/>
          </p:nvPr>
        </p:nvSpPr>
        <p:spPr>
          <a:xfrm>
            <a:off x="642910" y="0"/>
            <a:ext cx="7772400" cy="1143000"/>
          </a:xfrm>
        </p:spPr>
        <p:txBody>
          <a:bodyPr>
            <a:normAutofit/>
          </a:bodyPr>
          <a:lstStyle/>
          <a:p>
            <a:r>
              <a:rPr lang="en-US" altLang="en-US" sz="3600" dirty="0"/>
              <a:t>The Complaint </a:t>
            </a:r>
          </a:p>
        </p:txBody>
      </p:sp>
      <p:sp>
        <p:nvSpPr>
          <p:cNvPr id="63491" name="Content Placeholder 2">
            <a:extLst>
              <a:ext uri="{FF2B5EF4-FFF2-40B4-BE49-F238E27FC236}">
                <a16:creationId xmlns:a16="http://schemas.microsoft.com/office/drawing/2014/main" xmlns="" id="{2A7DCB34-663C-D97A-BB4B-2F99606A5E4F}"/>
              </a:ext>
            </a:extLst>
          </p:cNvPr>
          <p:cNvSpPr>
            <a:spLocks noGrp="1"/>
          </p:cNvSpPr>
          <p:nvPr>
            <p:ph sz="quarter" idx="1"/>
          </p:nvPr>
        </p:nvSpPr>
        <p:spPr>
          <a:xfrm>
            <a:off x="685800" y="1219200"/>
            <a:ext cx="7772400" cy="5067320"/>
          </a:xfrm>
        </p:spPr>
        <p:txBody>
          <a:bodyPr>
            <a:normAutofit/>
          </a:bodyPr>
          <a:lstStyle/>
          <a:p>
            <a:r>
              <a:rPr lang="en-US" altLang="en-US" sz="2800" dirty="0"/>
              <a:t>The complaint (six copies) by the aggrieved person should contain all the material and relevant details concerning the alleged sexual harassment which includes</a:t>
            </a:r>
          </a:p>
          <a:p>
            <a:pPr lvl="1"/>
            <a:r>
              <a:rPr lang="en-US" altLang="en-US" sz="2400" dirty="0"/>
              <a:t>the name of contravener </a:t>
            </a:r>
          </a:p>
          <a:p>
            <a:pPr lvl="1"/>
            <a:r>
              <a:rPr lang="en-US" altLang="en-US" sz="2400" dirty="0"/>
              <a:t>the complainant</a:t>
            </a:r>
          </a:p>
          <a:p>
            <a:pPr lvl="1"/>
            <a:r>
              <a:rPr lang="en-US" altLang="en-US" sz="2400" dirty="0"/>
              <a:t>Date</a:t>
            </a:r>
          </a:p>
          <a:p>
            <a:pPr lvl="1"/>
            <a:r>
              <a:rPr lang="en-US" altLang="en-US" sz="2400" dirty="0"/>
              <a:t>Time</a:t>
            </a:r>
          </a:p>
          <a:p>
            <a:pPr lvl="1"/>
            <a:r>
              <a:rPr lang="en-US" altLang="en-US" sz="2400" dirty="0"/>
              <a:t>Location</a:t>
            </a:r>
          </a:p>
          <a:p>
            <a:pPr lvl="1"/>
            <a:r>
              <a:rPr lang="en-US" altLang="en-US" sz="2400" dirty="0"/>
              <a:t>Working Relationship between parties</a:t>
            </a:r>
          </a:p>
          <a:p>
            <a:pPr lvl="1"/>
            <a:r>
              <a:rPr lang="en-US" altLang="en-US" sz="2400" dirty="0"/>
              <a:t>Names and addresses of witnesses, if any</a:t>
            </a:r>
          </a:p>
          <a:p>
            <a:endParaRPr lang="en-US" altLang="en-US" dirty="0"/>
          </a:p>
        </p:txBody>
      </p:sp>
      <p:sp>
        <p:nvSpPr>
          <p:cNvPr id="4" name="Date Placeholder 3">
            <a:extLst>
              <a:ext uri="{FF2B5EF4-FFF2-40B4-BE49-F238E27FC236}">
                <a16:creationId xmlns:a16="http://schemas.microsoft.com/office/drawing/2014/main" xmlns="" id="{68BCABBC-0E48-1A86-94B3-5236F7A3A5BB}"/>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A68B7451-1BC7-DD2F-0D1C-65F8CF93BE22}"/>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1">
            <a:extLst>
              <a:ext uri="{FF2B5EF4-FFF2-40B4-BE49-F238E27FC236}">
                <a16:creationId xmlns:a16="http://schemas.microsoft.com/office/drawing/2014/main" xmlns="" id="{D3C846F3-DA36-685F-70FD-BCCEDA8D16C8}"/>
              </a:ext>
            </a:extLst>
          </p:cNvPr>
          <p:cNvSpPr>
            <a:spLocks noGrp="1"/>
          </p:cNvSpPr>
          <p:nvPr>
            <p:ph idx="1"/>
          </p:nvPr>
        </p:nvSpPr>
        <p:spPr>
          <a:xfrm>
            <a:off x="396875" y="1428736"/>
            <a:ext cx="8351839" cy="5000660"/>
          </a:xfrm>
        </p:spPr>
        <p:txBody>
          <a:bodyPr>
            <a:normAutofit lnSpcReduction="10000"/>
          </a:bodyPr>
          <a:lstStyle/>
          <a:p>
            <a:r>
              <a:rPr lang="en-US" altLang="en-US" dirty="0"/>
              <a:t>On receiving such a complaint, the chairperson will inform other members of Committee at the earliest possible and Committee will take further steps in the matter as required. The first meeting is to be held immediately within reasonable time but not later than 07 working days of receiving the written complaint of the Aggrieved .</a:t>
            </a:r>
          </a:p>
          <a:p>
            <a:endParaRPr lang="en-US" altLang="en-US" sz="1600" dirty="0"/>
          </a:p>
          <a:p>
            <a:r>
              <a:rPr lang="en-US" altLang="en-US" dirty="0"/>
              <a:t>The ICC shall investigate the Complaint and submit its Report containing the findings/ recommendations along with relevant documents </a:t>
            </a:r>
          </a:p>
          <a:p>
            <a:endParaRPr lang="en-US" altLang="en-US" sz="1200" dirty="0"/>
          </a:p>
          <a:p>
            <a:r>
              <a:rPr lang="en-US" altLang="en-US" dirty="0"/>
              <a:t>In conducting inquiry, a minimum of three members of CC including chairperson to be present</a:t>
            </a:r>
          </a:p>
          <a:p>
            <a:endParaRPr lang="en-US" altLang="en-US" sz="2000" dirty="0"/>
          </a:p>
        </p:txBody>
      </p:sp>
      <p:sp>
        <p:nvSpPr>
          <p:cNvPr id="64515" name="Title 2">
            <a:extLst>
              <a:ext uri="{FF2B5EF4-FFF2-40B4-BE49-F238E27FC236}">
                <a16:creationId xmlns:a16="http://schemas.microsoft.com/office/drawing/2014/main" xmlns="" id="{D1A6594D-1D05-FB46-56D7-D06E9488B838}"/>
              </a:ext>
            </a:extLst>
          </p:cNvPr>
          <p:cNvSpPr>
            <a:spLocks noGrp="1"/>
          </p:cNvSpPr>
          <p:nvPr>
            <p:ph type="title"/>
          </p:nvPr>
        </p:nvSpPr>
        <p:spPr/>
        <p:txBody>
          <a:bodyPr>
            <a:normAutofit/>
          </a:bodyPr>
          <a:lstStyle/>
          <a:p>
            <a:r>
              <a:rPr lang="en-US" altLang="en-US" sz="3600" dirty="0"/>
              <a:t>The Complaint mechanism</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xmlns="" id="{3CF3FE6E-2670-3E66-69EF-05125E7FFA19}"/>
              </a:ext>
            </a:extLst>
          </p:cNvPr>
          <p:cNvSpPr>
            <a:spLocks noGrp="1"/>
          </p:cNvSpPr>
          <p:nvPr>
            <p:ph type="title"/>
          </p:nvPr>
        </p:nvSpPr>
        <p:spPr>
          <a:xfrm>
            <a:off x="714348" y="-142900"/>
            <a:ext cx="7772400" cy="1143000"/>
          </a:xfrm>
        </p:spPr>
        <p:txBody>
          <a:bodyPr>
            <a:normAutofit/>
          </a:bodyPr>
          <a:lstStyle/>
          <a:p>
            <a:r>
              <a:rPr lang="en-US" altLang="en-US" sz="3600" dirty="0" smtClean="0"/>
              <a:t>Upon Receipt of Complaint</a:t>
            </a:r>
            <a:endParaRPr lang="en-US" altLang="en-US" sz="3600" dirty="0"/>
          </a:p>
        </p:txBody>
      </p:sp>
      <p:sp>
        <p:nvSpPr>
          <p:cNvPr id="65539" name="Content Placeholder 2">
            <a:extLst>
              <a:ext uri="{FF2B5EF4-FFF2-40B4-BE49-F238E27FC236}">
                <a16:creationId xmlns:a16="http://schemas.microsoft.com/office/drawing/2014/main" xmlns="" id="{E3E384C1-C0D5-9D08-EFA1-0CE8059AC5C2}"/>
              </a:ext>
            </a:extLst>
          </p:cNvPr>
          <p:cNvSpPr>
            <a:spLocks noGrp="1"/>
          </p:cNvSpPr>
          <p:nvPr>
            <p:ph sz="quarter" idx="1"/>
          </p:nvPr>
        </p:nvSpPr>
        <p:spPr>
          <a:xfrm>
            <a:off x="685800" y="1214422"/>
            <a:ext cx="7772400" cy="5214974"/>
          </a:xfrm>
        </p:spPr>
        <p:txBody>
          <a:bodyPr>
            <a:noAutofit/>
          </a:bodyPr>
          <a:lstStyle/>
          <a:p>
            <a:r>
              <a:rPr lang="en-US" altLang="en-US" sz="2800" dirty="0" smtClean="0"/>
              <a:t>Review the Complaint to ensure </a:t>
            </a:r>
          </a:p>
          <a:p>
            <a:pPr lvl="1"/>
            <a:r>
              <a:rPr lang="en-US" altLang="en-US" sz="2400" dirty="0" smtClean="0"/>
              <a:t>It </a:t>
            </a:r>
            <a:r>
              <a:rPr lang="en-US" altLang="en-US" sz="2400" dirty="0"/>
              <a:t>has all the information</a:t>
            </a:r>
          </a:p>
          <a:p>
            <a:pPr lvl="1"/>
            <a:r>
              <a:rPr lang="en-US" altLang="en-US" sz="2400" dirty="0"/>
              <a:t>The conduct of respondent was towards complainant and </a:t>
            </a:r>
          </a:p>
          <a:p>
            <a:pPr lvl="1"/>
            <a:r>
              <a:rPr lang="en-US" altLang="en-US" sz="2400" dirty="0"/>
              <a:t>is improper and may form SH at Workplace</a:t>
            </a:r>
          </a:p>
          <a:p>
            <a:pPr lvl="1"/>
            <a:r>
              <a:rPr lang="en-US" altLang="en-US" sz="2400" dirty="0"/>
              <a:t>The incident occurred in workplace or at any location/any event related to work</a:t>
            </a:r>
          </a:p>
          <a:p>
            <a:r>
              <a:rPr lang="en-US" altLang="en-US" sz="2800" dirty="0"/>
              <a:t>Send complaint to Respondent within seven days of receipt to respond within 10 days</a:t>
            </a:r>
          </a:p>
          <a:p>
            <a:r>
              <a:rPr lang="en-US" altLang="en-US" sz="2800" dirty="0"/>
              <a:t>Meet up with complainant for any settlement/</a:t>
            </a:r>
            <a:r>
              <a:rPr lang="en-US" altLang="en-US" sz="2800" dirty="0" err="1"/>
              <a:t>concilliation</a:t>
            </a:r>
            <a:endParaRPr lang="en-US" altLang="en-US" sz="2800" dirty="0"/>
          </a:p>
        </p:txBody>
      </p:sp>
      <p:sp>
        <p:nvSpPr>
          <p:cNvPr id="4" name="Date Placeholder 3">
            <a:extLst>
              <a:ext uri="{FF2B5EF4-FFF2-40B4-BE49-F238E27FC236}">
                <a16:creationId xmlns:a16="http://schemas.microsoft.com/office/drawing/2014/main" xmlns="" id="{61EE7EB8-00C7-335C-E5C0-43CE70CF7B1A}"/>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F0E2D509-F5E2-BB08-D58C-C17325C33B47}"/>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xmlns="" id="{1A23394F-4666-98DF-B37C-2FB4D5C68219}"/>
              </a:ext>
            </a:extLst>
          </p:cNvPr>
          <p:cNvSpPr>
            <a:spLocks noGrp="1"/>
          </p:cNvSpPr>
          <p:nvPr>
            <p:ph type="title"/>
          </p:nvPr>
        </p:nvSpPr>
        <p:spPr>
          <a:xfrm>
            <a:off x="571472" y="857232"/>
            <a:ext cx="7467600" cy="1143000"/>
          </a:xfrm>
        </p:spPr>
        <p:txBody>
          <a:bodyPr/>
          <a:lstStyle/>
          <a:p>
            <a:r>
              <a:rPr lang="en-US" altLang="en-US" sz="6000" dirty="0"/>
              <a:t>Conciliation</a:t>
            </a:r>
            <a:r>
              <a:rPr lang="en-US" altLang="en-US" dirty="0"/>
              <a:t>	</a:t>
            </a:r>
          </a:p>
        </p:txBody>
      </p:sp>
      <p:sp>
        <p:nvSpPr>
          <p:cNvPr id="66563" name="Content Placeholder 2">
            <a:extLst>
              <a:ext uri="{FF2B5EF4-FFF2-40B4-BE49-F238E27FC236}">
                <a16:creationId xmlns:a16="http://schemas.microsoft.com/office/drawing/2014/main" xmlns="" id="{8CD67610-8E40-68FB-521C-4E9B59BEAF45}"/>
              </a:ext>
            </a:extLst>
          </p:cNvPr>
          <p:cNvSpPr>
            <a:spLocks noGrp="1"/>
          </p:cNvSpPr>
          <p:nvPr>
            <p:ph sz="quarter" idx="1"/>
          </p:nvPr>
        </p:nvSpPr>
        <p:spPr/>
        <p:txBody>
          <a:bodyPr/>
          <a:lstStyle/>
          <a:p>
            <a:endParaRPr lang="en-US" altLang="en-US" dirty="0"/>
          </a:p>
          <a:p>
            <a:endParaRPr lang="en-US" altLang="en-US" dirty="0"/>
          </a:p>
        </p:txBody>
      </p:sp>
      <p:sp>
        <p:nvSpPr>
          <p:cNvPr id="4" name="Date Placeholder 3">
            <a:extLst>
              <a:ext uri="{FF2B5EF4-FFF2-40B4-BE49-F238E27FC236}">
                <a16:creationId xmlns:a16="http://schemas.microsoft.com/office/drawing/2014/main" xmlns="" id="{075AF2F1-120E-780E-01AA-F5C4EA7621EF}"/>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28ECDC4C-5ABE-B979-A915-156838510C46}"/>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xmlns="" id="{D9E2637C-FDD9-DBEF-AA60-ACB1B229F473}"/>
              </a:ext>
            </a:extLst>
          </p:cNvPr>
          <p:cNvSpPr>
            <a:spLocks noGrp="1"/>
          </p:cNvSpPr>
          <p:nvPr>
            <p:ph type="title"/>
          </p:nvPr>
        </p:nvSpPr>
        <p:spPr>
          <a:xfrm>
            <a:off x="428596" y="214290"/>
            <a:ext cx="7467600" cy="1143000"/>
          </a:xfrm>
        </p:spPr>
        <p:txBody>
          <a:bodyPr>
            <a:normAutofit/>
          </a:bodyPr>
          <a:lstStyle/>
          <a:p>
            <a:r>
              <a:rPr lang="en-US" altLang="en-US" sz="3600" dirty="0"/>
              <a:t>Inquiry</a:t>
            </a:r>
          </a:p>
        </p:txBody>
      </p:sp>
      <p:sp>
        <p:nvSpPr>
          <p:cNvPr id="67587" name="Content Placeholder 2">
            <a:extLst>
              <a:ext uri="{FF2B5EF4-FFF2-40B4-BE49-F238E27FC236}">
                <a16:creationId xmlns:a16="http://schemas.microsoft.com/office/drawing/2014/main" xmlns="" id="{A68ADF83-BA29-D4F1-0D14-4A255DE2F1E9}"/>
              </a:ext>
            </a:extLst>
          </p:cNvPr>
          <p:cNvSpPr>
            <a:spLocks noGrp="1"/>
          </p:cNvSpPr>
          <p:nvPr>
            <p:ph sz="quarter" idx="1"/>
          </p:nvPr>
        </p:nvSpPr>
        <p:spPr>
          <a:xfrm>
            <a:off x="428596" y="1571612"/>
            <a:ext cx="8072494" cy="4873752"/>
          </a:xfrm>
        </p:spPr>
        <p:txBody>
          <a:bodyPr/>
          <a:lstStyle/>
          <a:p>
            <a:r>
              <a:rPr lang="en-US" altLang="en-US" sz="3200" dirty="0"/>
              <a:t>Initiate enquiry</a:t>
            </a:r>
          </a:p>
          <a:p>
            <a:r>
              <a:rPr lang="en-US" altLang="en-US" sz="3200" dirty="0"/>
              <a:t>Interview the Complainant, Respondent, Witnesses</a:t>
            </a:r>
          </a:p>
          <a:p>
            <a:r>
              <a:rPr lang="en-US" altLang="en-US" sz="3200" dirty="0"/>
              <a:t>Listing of the Events</a:t>
            </a:r>
          </a:p>
          <a:p>
            <a:r>
              <a:rPr lang="en-US" altLang="en-US" sz="3200" dirty="0"/>
              <a:t>Fact Finding</a:t>
            </a:r>
          </a:p>
          <a:p>
            <a:r>
              <a:rPr lang="en-US" altLang="en-US" sz="3200" dirty="0"/>
              <a:t>Confidentiality and Impartiality is the key</a:t>
            </a:r>
          </a:p>
          <a:p>
            <a:endParaRPr lang="en-US" altLang="en-US" dirty="0"/>
          </a:p>
        </p:txBody>
      </p:sp>
      <p:sp>
        <p:nvSpPr>
          <p:cNvPr id="4" name="Date Placeholder 3">
            <a:extLst>
              <a:ext uri="{FF2B5EF4-FFF2-40B4-BE49-F238E27FC236}">
                <a16:creationId xmlns:a16="http://schemas.microsoft.com/office/drawing/2014/main" xmlns="" id="{9E82ED17-F282-A223-26BF-9565A2EB0753}"/>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4EDE578E-97BD-58FE-4755-A4B60974E0EF}"/>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xmlns="" id="{72C8E9D8-B4FE-03F7-1526-6BB7D4D43928}"/>
              </a:ext>
            </a:extLst>
          </p:cNvPr>
          <p:cNvSpPr>
            <a:spLocks noGrp="1"/>
          </p:cNvSpPr>
          <p:nvPr>
            <p:ph type="title"/>
          </p:nvPr>
        </p:nvSpPr>
        <p:spPr>
          <a:xfrm>
            <a:off x="357158" y="142852"/>
            <a:ext cx="7467600" cy="1143000"/>
          </a:xfrm>
        </p:spPr>
        <p:txBody>
          <a:bodyPr>
            <a:normAutofit/>
          </a:bodyPr>
          <a:lstStyle/>
          <a:p>
            <a:r>
              <a:rPr lang="en-US" altLang="en-US" sz="3600" dirty="0"/>
              <a:t>Inquiry Process</a:t>
            </a:r>
          </a:p>
        </p:txBody>
      </p:sp>
      <p:sp>
        <p:nvSpPr>
          <p:cNvPr id="68611" name="Content Placeholder 2">
            <a:extLst>
              <a:ext uri="{FF2B5EF4-FFF2-40B4-BE49-F238E27FC236}">
                <a16:creationId xmlns:a16="http://schemas.microsoft.com/office/drawing/2014/main" xmlns="" id="{42735131-8805-8AA2-9023-A5448641DEA1}"/>
              </a:ext>
            </a:extLst>
          </p:cNvPr>
          <p:cNvSpPr>
            <a:spLocks noGrp="1"/>
          </p:cNvSpPr>
          <p:nvPr>
            <p:ph sz="quarter" idx="1"/>
          </p:nvPr>
        </p:nvSpPr>
        <p:spPr>
          <a:xfrm>
            <a:off x="642910" y="1428736"/>
            <a:ext cx="7467600" cy="4873752"/>
          </a:xfrm>
        </p:spPr>
        <p:txBody>
          <a:bodyPr>
            <a:noAutofit/>
          </a:bodyPr>
          <a:lstStyle/>
          <a:p>
            <a:r>
              <a:rPr lang="en-US" altLang="en-US" sz="3200" dirty="0"/>
              <a:t>Follow the Principles of natural Justice</a:t>
            </a:r>
          </a:p>
          <a:p>
            <a:pPr lvl="1"/>
            <a:endParaRPr lang="en-US" altLang="en-US" sz="1600" dirty="0"/>
          </a:p>
          <a:p>
            <a:r>
              <a:rPr lang="en-US" altLang="en-US" sz="3200" dirty="0"/>
              <a:t>Order Ex-parte or terminate the proceedings if the complainant or Respondent fail to be present for three consecutive hearings</a:t>
            </a:r>
          </a:p>
          <a:p>
            <a:r>
              <a:rPr lang="en-US" altLang="en-US" sz="3200" dirty="0"/>
              <a:t>Legal Practitioners are not permitted</a:t>
            </a:r>
          </a:p>
          <a:p>
            <a:r>
              <a:rPr lang="en-US" altLang="en-US" sz="3200" dirty="0"/>
              <a:t>Confidentiality to be maintained</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xmlns="" id="{2E666536-A0D0-4436-903B-465E481042B7}"/>
              </a:ext>
            </a:extLst>
          </p:cNvPr>
          <p:cNvSpPr>
            <a:spLocks noGrp="1"/>
          </p:cNvSpPr>
          <p:nvPr>
            <p:ph type="title"/>
          </p:nvPr>
        </p:nvSpPr>
        <p:spPr/>
        <p:txBody>
          <a:bodyPr/>
          <a:lstStyle/>
          <a:p>
            <a:r>
              <a:rPr lang="en-US" altLang="en-US" sz="3600" dirty="0"/>
              <a:t>Interim Measure</a:t>
            </a:r>
            <a:r>
              <a:rPr lang="en-US" altLang="en-US" dirty="0"/>
              <a:t>	</a:t>
            </a:r>
          </a:p>
        </p:txBody>
      </p:sp>
      <p:sp>
        <p:nvSpPr>
          <p:cNvPr id="3" name="Content Placeholder 2">
            <a:extLst>
              <a:ext uri="{FF2B5EF4-FFF2-40B4-BE49-F238E27FC236}">
                <a16:creationId xmlns:a16="http://schemas.microsoft.com/office/drawing/2014/main" xmlns="" id="{92EA9BB0-9EAF-6876-76D6-7EE57F40F1DC}"/>
              </a:ext>
            </a:extLst>
          </p:cNvPr>
          <p:cNvSpPr>
            <a:spLocks noGrp="1"/>
          </p:cNvSpPr>
          <p:nvPr>
            <p:ph sz="quarter" idx="1"/>
          </p:nvPr>
        </p:nvSpPr>
        <p:spPr/>
        <p:txBody>
          <a:bodyPr>
            <a:normAutofit fontScale="92500"/>
          </a:bodyPr>
          <a:lstStyle/>
          <a:p>
            <a:pPr>
              <a:defRPr/>
            </a:pPr>
            <a:r>
              <a:rPr lang="en-US" sz="3200" dirty="0"/>
              <a:t>To prevent ongoing SH at the written request of the woman or event otherwise, CC may recommend</a:t>
            </a:r>
          </a:p>
          <a:p>
            <a:pPr lvl="1">
              <a:defRPr/>
            </a:pPr>
            <a:r>
              <a:rPr lang="en-US" sz="2800" dirty="0"/>
              <a:t>Restrain the respondent from </a:t>
            </a:r>
          </a:p>
          <a:p>
            <a:pPr lvl="2">
              <a:defRPr/>
            </a:pPr>
            <a:r>
              <a:rPr lang="en-US" sz="2400" dirty="0"/>
              <a:t>reporting on work performance of the Aggrieved woman</a:t>
            </a:r>
          </a:p>
          <a:p>
            <a:pPr lvl="2">
              <a:defRPr/>
            </a:pPr>
            <a:r>
              <a:rPr lang="en-US" sz="2400" dirty="0"/>
              <a:t>Writing her Confidential Report, appraisal</a:t>
            </a:r>
          </a:p>
          <a:p>
            <a:pPr lvl="2">
              <a:defRPr/>
            </a:pPr>
            <a:r>
              <a:rPr lang="en-US" sz="2400" dirty="0"/>
              <a:t>Supervising her academic activities</a:t>
            </a:r>
          </a:p>
          <a:p>
            <a:pPr lvl="1">
              <a:defRPr/>
            </a:pPr>
            <a:r>
              <a:rPr lang="en-US" sz="2800" dirty="0"/>
              <a:t>Transfer the Complainant or Respondent</a:t>
            </a:r>
          </a:p>
          <a:p>
            <a:pPr lvl="1">
              <a:defRPr/>
            </a:pPr>
            <a:r>
              <a:rPr lang="en-US" sz="2800" dirty="0"/>
              <a:t>Place  Complainant or Respondent on Leave </a:t>
            </a:r>
          </a:p>
          <a:p>
            <a:pPr marL="457200" lvl="1" indent="0">
              <a:buFontTx/>
              <a:buNone/>
              <a:defRPr/>
            </a:pPr>
            <a:endParaRPr lang="en-US" dirty="0"/>
          </a:p>
          <a:p>
            <a:pPr lvl="2">
              <a:defRPr/>
            </a:pPr>
            <a:endParaRPr lang="en-US" dirty="0"/>
          </a:p>
          <a:p>
            <a:pPr lvl="2">
              <a:defRPr/>
            </a:pPr>
            <a:endParaRPr lang="en-US" dirty="0"/>
          </a:p>
        </p:txBody>
      </p:sp>
      <p:sp>
        <p:nvSpPr>
          <p:cNvPr id="4" name="Date Placeholder 3">
            <a:extLst>
              <a:ext uri="{FF2B5EF4-FFF2-40B4-BE49-F238E27FC236}">
                <a16:creationId xmlns:a16="http://schemas.microsoft.com/office/drawing/2014/main" xmlns="" id="{13C49A54-27DC-26A2-947E-8D57F112C185}"/>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D46F4FF1-43A8-07A7-3A29-A77DA41CEC65}"/>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74638"/>
            <a:ext cx="7424766" cy="3297238"/>
          </a:xfrm>
        </p:spPr>
        <p:txBody>
          <a:bodyPr>
            <a:noAutofit/>
          </a:bodyPr>
          <a:lstStyle/>
          <a:p>
            <a:r>
              <a:rPr lang="en-US" sz="4400" b="1" dirty="0" smtClean="0"/>
              <a:t>Action during pendency of inquiry</a:t>
            </a:r>
            <a:endParaRPr lang="en-IN" sz="4400" b="1" dirty="0"/>
          </a:p>
        </p:txBody>
      </p:sp>
      <p:sp>
        <p:nvSpPr>
          <p:cNvPr id="3" name="Content Placeholder 2"/>
          <p:cNvSpPr>
            <a:spLocks noGrp="1"/>
          </p:cNvSpPr>
          <p:nvPr>
            <p:ph sz="quarter" idx="1"/>
          </p:nvPr>
        </p:nvSpPr>
        <p:spPr/>
        <p:txBody>
          <a:bodyPr/>
          <a:lstStyle/>
          <a:p>
            <a:endParaRPr lang="en-IN" dirty="0"/>
          </a:p>
        </p:txBody>
      </p:sp>
      <p:sp>
        <p:nvSpPr>
          <p:cNvPr id="4" name="Date Placeholder 3"/>
          <p:cNvSpPr>
            <a:spLocks noGrp="1"/>
          </p:cNvSpPr>
          <p:nvPr>
            <p:ph type="dt" sz="half" idx="14"/>
          </p:nvPr>
        </p:nvSpPr>
        <p:spPr/>
        <p:txBody>
          <a:bodyPr/>
          <a:lstStyle/>
          <a:p>
            <a:pPr>
              <a:defRPr/>
            </a:pPr>
            <a:fld id="{A7A93F0E-817E-447E-A3E8-072ECCA045BE}" type="datetime1">
              <a:rPr lang="en-US" altLang="en-US" smtClean="0"/>
              <a:pPr>
                <a:defRPr/>
              </a:pPr>
              <a:t>12/5/2022</a:t>
            </a:fld>
            <a:endParaRPr lang="en-US" altLang="en-US"/>
          </a:p>
        </p:txBody>
      </p:sp>
      <p:sp>
        <p:nvSpPr>
          <p:cNvPr id="5" name="Footer Placeholder 4"/>
          <p:cNvSpPr>
            <a:spLocks noGrp="1"/>
          </p:cNvSpPr>
          <p:nvPr>
            <p:ph type="ftr" sz="quarter" idx="16"/>
          </p:nvPr>
        </p:nvSpPr>
        <p:spPr/>
        <p:txBody>
          <a:bodyPr/>
          <a:lstStyle/>
          <a:p>
            <a:pPr>
              <a:defRPr/>
            </a:pPr>
            <a:r>
              <a:rPr lang="en-US" altLang="en-US" smtClean="0"/>
              <a:t>Monika Mehndiratta Gupta</a:t>
            </a:r>
            <a:endParaRPr lang="en-US" alt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xmlns="" id="{C9097A49-A08F-207C-BCE9-BE3D2BC97483}"/>
              </a:ext>
            </a:extLst>
          </p:cNvPr>
          <p:cNvSpPr>
            <a:spLocks noGrp="1"/>
          </p:cNvSpPr>
          <p:nvPr>
            <p:ph type="title"/>
          </p:nvPr>
        </p:nvSpPr>
        <p:spPr>
          <a:xfrm>
            <a:off x="642910" y="-142900"/>
            <a:ext cx="7772400" cy="1143000"/>
          </a:xfrm>
        </p:spPr>
        <p:txBody>
          <a:bodyPr/>
          <a:lstStyle/>
          <a:p>
            <a:r>
              <a:rPr lang="en-US" altLang="en-US" sz="3600" dirty="0"/>
              <a:t>Recommendations</a:t>
            </a:r>
            <a:r>
              <a:rPr lang="en-US" altLang="en-US" dirty="0"/>
              <a:t>	</a:t>
            </a:r>
          </a:p>
        </p:txBody>
      </p:sp>
      <p:sp>
        <p:nvSpPr>
          <p:cNvPr id="71683" name="Content Placeholder 2">
            <a:extLst>
              <a:ext uri="{FF2B5EF4-FFF2-40B4-BE49-F238E27FC236}">
                <a16:creationId xmlns:a16="http://schemas.microsoft.com/office/drawing/2014/main" xmlns="" id="{CBB9277F-A2D2-56D9-D731-4E4989F6AD92}"/>
              </a:ext>
            </a:extLst>
          </p:cNvPr>
          <p:cNvSpPr>
            <a:spLocks noGrp="1"/>
          </p:cNvSpPr>
          <p:nvPr>
            <p:ph sz="quarter" idx="1"/>
          </p:nvPr>
        </p:nvSpPr>
        <p:spPr>
          <a:xfrm>
            <a:off x="762000" y="1066800"/>
            <a:ext cx="7772400" cy="5076844"/>
          </a:xfrm>
        </p:spPr>
        <p:txBody>
          <a:bodyPr>
            <a:noAutofit/>
          </a:bodyPr>
          <a:lstStyle/>
          <a:p>
            <a:r>
              <a:rPr lang="en-US" altLang="en-US" sz="2800" dirty="0"/>
              <a:t>In case allegations are Proven</a:t>
            </a:r>
          </a:p>
          <a:p>
            <a:pPr lvl="1"/>
            <a:r>
              <a:rPr lang="en-US" altLang="en-US" sz="2400" dirty="0"/>
              <a:t>Service Rules to be followed as for “misconduct”</a:t>
            </a:r>
          </a:p>
          <a:p>
            <a:pPr lvl="1"/>
            <a:r>
              <a:rPr lang="en-US" altLang="en-US" sz="2400" dirty="0"/>
              <a:t>Disciplinary Actions like Written Apology; Warning; </a:t>
            </a:r>
          </a:p>
          <a:p>
            <a:pPr lvl="1"/>
            <a:r>
              <a:rPr lang="en-US" altLang="en-US" sz="2400" dirty="0" smtClean="0"/>
              <a:t>With-holding </a:t>
            </a:r>
            <a:r>
              <a:rPr lang="en-US" altLang="en-US" sz="2400" dirty="0"/>
              <a:t>of promotion</a:t>
            </a:r>
          </a:p>
          <a:p>
            <a:pPr lvl="1"/>
            <a:r>
              <a:rPr lang="en-US" altLang="en-US" sz="2400" dirty="0"/>
              <a:t>With-holding of pay increase or increments</a:t>
            </a:r>
          </a:p>
          <a:p>
            <a:pPr lvl="1"/>
            <a:r>
              <a:rPr lang="en-US" altLang="en-US" sz="2400" dirty="0" err="1"/>
              <a:t>Counselling</a:t>
            </a:r>
            <a:r>
              <a:rPr lang="en-US" altLang="en-US" sz="2400" dirty="0"/>
              <a:t> Sessions</a:t>
            </a:r>
          </a:p>
          <a:p>
            <a:pPr lvl="1"/>
            <a:r>
              <a:rPr lang="en-US" altLang="en-US" sz="2400" dirty="0"/>
              <a:t>Community Service</a:t>
            </a:r>
          </a:p>
          <a:p>
            <a:pPr lvl="1"/>
            <a:r>
              <a:rPr lang="en-US" altLang="en-US" sz="2400" dirty="0"/>
              <a:t>Termination from services </a:t>
            </a:r>
          </a:p>
          <a:p>
            <a:pPr lvl="1"/>
            <a:r>
              <a:rPr lang="en-US" altLang="en-US" sz="2400" dirty="0"/>
              <a:t>Financial </a:t>
            </a:r>
            <a:r>
              <a:rPr lang="en-US" altLang="en-US" sz="2400" dirty="0" smtClean="0"/>
              <a:t>Damages</a:t>
            </a:r>
            <a:endParaRPr lang="en-US" altLang="en-US" sz="2400" dirty="0"/>
          </a:p>
        </p:txBody>
      </p:sp>
      <p:sp>
        <p:nvSpPr>
          <p:cNvPr id="4" name="Date Placeholder 3">
            <a:extLst>
              <a:ext uri="{FF2B5EF4-FFF2-40B4-BE49-F238E27FC236}">
                <a16:creationId xmlns:a16="http://schemas.microsoft.com/office/drawing/2014/main" xmlns="" id="{FD87DFE2-9728-6486-776F-DE9670F6D7C5}"/>
              </a:ext>
            </a:extLst>
          </p:cNvPr>
          <p:cNvSpPr>
            <a:spLocks noGrp="1"/>
          </p:cNvSpPr>
          <p:nvPr>
            <p:ph type="dt" sz="half" idx="14"/>
          </p:nvPr>
        </p:nvSpPr>
        <p:spPr/>
        <p:txBody>
          <a:bodyPr/>
          <a:lstStyle/>
          <a:p>
            <a:pPr>
              <a:defRPr/>
            </a:pPr>
            <a:endParaRPr lang="en-US" altLang="en-US" dirty="0"/>
          </a:p>
        </p:txBody>
      </p:sp>
      <p:sp>
        <p:nvSpPr>
          <p:cNvPr id="5" name="Footer Placeholder 4">
            <a:extLst>
              <a:ext uri="{FF2B5EF4-FFF2-40B4-BE49-F238E27FC236}">
                <a16:creationId xmlns:a16="http://schemas.microsoft.com/office/drawing/2014/main" xmlns="" id="{1CF391FB-8EF9-64BE-7428-690DBC3D73C8}"/>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ontent Placeholder 1">
            <a:extLst>
              <a:ext uri="{FF2B5EF4-FFF2-40B4-BE49-F238E27FC236}">
                <a16:creationId xmlns:a16="http://schemas.microsoft.com/office/drawing/2014/main" xmlns="" id="{80F33CD3-48CE-8C3C-66BA-F80126CC17B8}"/>
              </a:ext>
            </a:extLst>
          </p:cNvPr>
          <p:cNvSpPr txBox="1">
            <a:spLocks/>
          </p:cNvSpPr>
          <p:nvPr/>
        </p:nvSpPr>
        <p:spPr bwMode="auto">
          <a:xfrm>
            <a:off x="-214346" y="642918"/>
            <a:ext cx="8351838" cy="5227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76213" indent="-176213" eaLnBrk="0" hangingPunct="0">
              <a:defRPr sz="2400">
                <a:solidFill>
                  <a:schemeClr val="tx1"/>
                </a:solidFill>
                <a:latin typeface="Times New Roman" panose="02020603050405020304" pitchFamily="18" charset="0"/>
              </a:defRPr>
            </a:lvl1pPr>
            <a:lvl2pPr marL="533400" indent="-17780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rgbClr val="00A9D4"/>
              </a:buClr>
              <a:buFont typeface="Arial" panose="020B0604020202020204" pitchFamily="34" charset="0"/>
              <a:buChar char="›"/>
            </a:pPr>
            <a:endParaRPr lang="en-US" altLang="en-US" sz="2000">
              <a:latin typeface="Arial" panose="020B0604020202020204" pitchFamily="34" charset="0"/>
            </a:endParaRPr>
          </a:p>
          <a:p>
            <a:pPr lvl="1" eaLnBrk="1" hangingPunct="1">
              <a:spcBef>
                <a:spcPct val="20000"/>
              </a:spcBef>
              <a:buClr>
                <a:schemeClr val="tx1"/>
              </a:buClr>
              <a:buFont typeface="Ericsson Capital TT" pitchFamily="2" charset="0"/>
              <a:buChar char="–"/>
            </a:pPr>
            <a:endParaRPr lang="en-US" altLang="en-US" sz="1600">
              <a:latin typeface="Arial" panose="020B0604020202020204" pitchFamily="34" charset="0"/>
            </a:endParaRPr>
          </a:p>
        </p:txBody>
      </p:sp>
      <p:sp>
        <p:nvSpPr>
          <p:cNvPr id="72707" name="Content Placeholder 1">
            <a:extLst>
              <a:ext uri="{FF2B5EF4-FFF2-40B4-BE49-F238E27FC236}">
                <a16:creationId xmlns:a16="http://schemas.microsoft.com/office/drawing/2014/main" xmlns="" id="{5584AF1D-3DE8-0290-DD90-BB1A9ED26768}"/>
              </a:ext>
            </a:extLst>
          </p:cNvPr>
          <p:cNvSpPr txBox="1">
            <a:spLocks/>
          </p:cNvSpPr>
          <p:nvPr/>
        </p:nvSpPr>
        <p:spPr bwMode="auto">
          <a:xfrm>
            <a:off x="560388" y="1576388"/>
            <a:ext cx="8351837" cy="4510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892175" indent="-179388"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eaLnBrk="1" hangingPunct="1">
              <a:spcBef>
                <a:spcPct val="20000"/>
              </a:spcBef>
              <a:buClr>
                <a:srgbClr val="92CCE5"/>
              </a:buClr>
              <a:buFont typeface="Ericsson Capital TT" pitchFamily="2" charset="0"/>
              <a:buChar char="›"/>
            </a:pPr>
            <a:endParaRPr lang="en-US" altLang="en-US" sz="2000" dirty="0">
              <a:latin typeface="Arial" panose="020B0604020202020204" pitchFamily="34" charset="0"/>
            </a:endParaRPr>
          </a:p>
        </p:txBody>
      </p:sp>
      <p:sp>
        <p:nvSpPr>
          <p:cNvPr id="72708" name="Title 2">
            <a:extLst>
              <a:ext uri="{FF2B5EF4-FFF2-40B4-BE49-F238E27FC236}">
                <a16:creationId xmlns:a16="http://schemas.microsoft.com/office/drawing/2014/main" xmlns="" id="{F6793E6E-5288-6C14-F838-838570C5EA4B}"/>
              </a:ext>
            </a:extLst>
          </p:cNvPr>
          <p:cNvSpPr txBox="1">
            <a:spLocks/>
          </p:cNvSpPr>
          <p:nvPr/>
        </p:nvSpPr>
        <p:spPr bwMode="auto">
          <a:xfrm>
            <a:off x="571472" y="1285860"/>
            <a:ext cx="7964514" cy="41179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75000"/>
              </a:lnSpc>
            </a:pPr>
            <a:r>
              <a:rPr lang="en-US" altLang="en-US" sz="4400" dirty="0">
                <a:latin typeface="+mj-lt"/>
              </a:rPr>
              <a:t>False or malicious complaint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4760242-218B-2ED8-AB53-954AF77CBB7E}"/>
              </a:ext>
            </a:extLst>
          </p:cNvPr>
          <p:cNvSpPr>
            <a:spLocks noGrp="1"/>
          </p:cNvSpPr>
          <p:nvPr>
            <p:ph type="dt" sz="half" idx="10"/>
          </p:nvPr>
        </p:nvSpPr>
        <p:spPr/>
        <p:txBody>
          <a:bodyPr/>
          <a:lstStyle/>
          <a:p>
            <a:pPr>
              <a:defRPr/>
            </a:pPr>
            <a:endParaRPr lang="en-US" altLang="en-US" dirty="0"/>
          </a:p>
        </p:txBody>
      </p:sp>
      <p:sp>
        <p:nvSpPr>
          <p:cNvPr id="3" name="Footer Placeholder 2">
            <a:extLst>
              <a:ext uri="{FF2B5EF4-FFF2-40B4-BE49-F238E27FC236}">
                <a16:creationId xmlns:a16="http://schemas.microsoft.com/office/drawing/2014/main" xmlns="" id="{78840EE6-F9D7-BE7A-1855-A3A958363F7B}"/>
              </a:ext>
            </a:extLst>
          </p:cNvPr>
          <p:cNvSpPr>
            <a:spLocks noGrp="1"/>
          </p:cNvSpPr>
          <p:nvPr>
            <p:ph type="ftr" sz="quarter" idx="11"/>
          </p:nvPr>
        </p:nvSpPr>
        <p:spPr/>
        <p:txBody>
          <a:bodyPr/>
          <a:lstStyle/>
          <a:p>
            <a:pPr>
              <a:defRPr/>
            </a:pPr>
            <a:endParaRPr lang="en-US" altLang="en-US" dirty="0"/>
          </a:p>
        </p:txBody>
      </p:sp>
      <p:sp>
        <p:nvSpPr>
          <p:cNvPr id="73732" name="Rectangle 3">
            <a:extLst>
              <a:ext uri="{FF2B5EF4-FFF2-40B4-BE49-F238E27FC236}">
                <a16:creationId xmlns:a16="http://schemas.microsoft.com/office/drawing/2014/main" xmlns="" id="{23C10542-C1EF-F78A-D80F-5D0D50C40C5A}"/>
              </a:ext>
            </a:extLst>
          </p:cNvPr>
          <p:cNvSpPr>
            <a:spLocks noChangeArrowheads="1"/>
          </p:cNvSpPr>
          <p:nvPr/>
        </p:nvSpPr>
        <p:spPr bwMode="auto">
          <a:xfrm>
            <a:off x="457200" y="3962400"/>
            <a:ext cx="82296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b="1"/>
              <a:t>Timelines as per the Act</a:t>
            </a:r>
          </a:p>
          <a:p>
            <a:pPr eaLnBrk="1" hangingPunct="1"/>
            <a:endParaRPr lang="en-US" altLang="en-US" b="1"/>
          </a:p>
        </p:txBody>
      </p:sp>
      <p:graphicFrame>
        <p:nvGraphicFramePr>
          <p:cNvPr id="5" name="Table 4">
            <a:extLst>
              <a:ext uri="{FF2B5EF4-FFF2-40B4-BE49-F238E27FC236}">
                <a16:creationId xmlns:a16="http://schemas.microsoft.com/office/drawing/2014/main" xmlns="" id="{3E667A01-09BD-098E-B642-C1A51B1F2359}"/>
              </a:ext>
            </a:extLst>
          </p:cNvPr>
          <p:cNvGraphicFramePr>
            <a:graphicFrameLocks noGrp="1"/>
          </p:cNvGraphicFramePr>
          <p:nvPr/>
        </p:nvGraphicFramePr>
        <p:xfrm>
          <a:off x="609600" y="685800"/>
          <a:ext cx="7696200" cy="5379720"/>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xmlns="" val="20000"/>
                    </a:ext>
                  </a:extLst>
                </a:gridCol>
                <a:gridCol w="3810000">
                  <a:extLst>
                    <a:ext uri="{9D8B030D-6E8A-4147-A177-3AD203B41FA5}">
                      <a16:colId xmlns:a16="http://schemas.microsoft.com/office/drawing/2014/main" xmlns="" val="20001"/>
                    </a:ext>
                  </a:extLst>
                </a:gridCol>
              </a:tblGrid>
              <a:tr h="430860">
                <a:tc>
                  <a:txBody>
                    <a:bodyPr/>
                    <a:lstStyle/>
                    <a:p>
                      <a:r>
                        <a:rPr lang="en-US" dirty="0"/>
                        <a:t>TIMELINES</a:t>
                      </a:r>
                    </a:p>
                  </a:txBody>
                  <a:tcPr/>
                </a:tc>
                <a:tc>
                  <a:txBody>
                    <a:bodyPr/>
                    <a:lstStyle/>
                    <a:p>
                      <a:endParaRPr lang="en-US" dirty="0"/>
                    </a:p>
                  </a:txBody>
                  <a:tcPr/>
                </a:tc>
                <a:extLst>
                  <a:ext uri="{0D108BD9-81ED-4DB2-BD59-A6C34878D82A}">
                    <a16:rowId xmlns:a16="http://schemas.microsoft.com/office/drawing/2014/main" xmlns="" val="10000"/>
                  </a:ext>
                </a:extLst>
              </a:tr>
              <a:tr h="743677">
                <a:tc>
                  <a:txBody>
                    <a:bodyPr/>
                    <a:lstStyle/>
                    <a:p>
                      <a:r>
                        <a:rPr lang="en-US" b="1" dirty="0">
                          <a:solidFill>
                            <a:srgbClr val="FF0000"/>
                          </a:solidFill>
                        </a:rPr>
                        <a:t>Submission of Complaint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Within 3 months of the last incident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txBody>
                  <a:tcPr/>
                </a:tc>
                <a:extLst>
                  <a:ext uri="{0D108BD9-81ED-4DB2-BD59-A6C34878D82A}">
                    <a16:rowId xmlns:a16="http://schemas.microsoft.com/office/drawing/2014/main" xmlns="" val="10001"/>
                  </a:ext>
                </a:extLst>
              </a:tr>
              <a:tr h="743677">
                <a:tc>
                  <a:txBody>
                    <a:bodyPr/>
                    <a:lstStyle/>
                    <a:p>
                      <a:r>
                        <a:rPr lang="en-US" b="1" dirty="0">
                          <a:solidFill>
                            <a:srgbClr val="FF0000"/>
                          </a:solidFill>
                        </a:rPr>
                        <a:t>Notice to the Respondent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Within 7 days of receiving copy of the complaint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txBody>
                  <a:tcPr/>
                </a:tc>
                <a:extLst>
                  <a:ext uri="{0D108BD9-81ED-4DB2-BD59-A6C34878D82A}">
                    <a16:rowId xmlns:a16="http://schemas.microsoft.com/office/drawing/2014/main" xmlns="" val="10002"/>
                  </a:ext>
                </a:extLst>
              </a:tr>
              <a:tr h="430860">
                <a:tc>
                  <a:txBody>
                    <a:bodyPr/>
                    <a:lstStyle/>
                    <a:p>
                      <a:r>
                        <a:rPr lang="en-US" b="1" dirty="0">
                          <a:solidFill>
                            <a:srgbClr val="FF0000"/>
                          </a:solidFill>
                        </a:rPr>
                        <a:t>Completion of Inquiry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Within 90 days</a:t>
                      </a:r>
                      <a:r>
                        <a:rPr lang="en-US" b="1" baseline="0" dirty="0"/>
                        <a:t> of complaint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txBody>
                  <a:tcPr/>
                </a:tc>
                <a:extLst>
                  <a:ext uri="{0D108BD9-81ED-4DB2-BD59-A6C34878D82A}">
                    <a16:rowId xmlns:a16="http://schemas.microsoft.com/office/drawing/2014/main" xmlns="" val="10003"/>
                  </a:ext>
                </a:extLst>
              </a:tr>
              <a:tr h="7436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Submission of Report by ICC/LCC to employer/DO</a:t>
                      </a:r>
                    </a:p>
                  </a:txBody>
                  <a:tcPr/>
                </a:tc>
                <a:tc>
                  <a:txBody>
                    <a:bodyPr/>
                    <a:lstStyle/>
                    <a:p>
                      <a:r>
                        <a:rPr lang="en-US" b="1" dirty="0"/>
                        <a:t>Within 10 days of completion of</a:t>
                      </a:r>
                    </a:p>
                    <a:p>
                      <a:r>
                        <a:rPr lang="en-US" b="1" dirty="0"/>
                        <a:t>the inquiry</a:t>
                      </a:r>
                    </a:p>
                    <a:p>
                      <a:endParaRPr lang="en-US" b="1" dirty="0"/>
                    </a:p>
                  </a:txBody>
                  <a:tcPr/>
                </a:tc>
                <a:extLst>
                  <a:ext uri="{0D108BD9-81ED-4DB2-BD59-A6C34878D82A}">
                    <a16:rowId xmlns:a16="http://schemas.microsoft.com/office/drawing/2014/main" xmlns="" val="10004"/>
                  </a:ext>
                </a:extLst>
              </a:tr>
              <a:tr h="12912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Implementation of Recommendations </a:t>
                      </a:r>
                    </a:p>
                  </a:txBody>
                  <a:tcPr/>
                </a:tc>
                <a:tc>
                  <a:txBody>
                    <a:bodyPr/>
                    <a:lstStyle/>
                    <a:p>
                      <a:r>
                        <a:rPr lang="en-US" b="1" dirty="0"/>
                        <a:t>Within 60 days</a:t>
                      </a:r>
                    </a:p>
                    <a:p>
                      <a:r>
                        <a:rPr lang="en-US" b="1" dirty="0"/>
                        <a:t>Appeal Within 90 days of the recommendations</a:t>
                      </a:r>
                      <a:endParaRPr lang="en-US" dirty="0"/>
                    </a:p>
                  </a:txBody>
                  <a:tcPr/>
                </a:tc>
                <a:extLst>
                  <a:ext uri="{0D108BD9-81ED-4DB2-BD59-A6C34878D82A}">
                    <a16:rowId xmlns:a16="http://schemas.microsoft.com/office/drawing/2014/main" xmlns="" val="10005"/>
                  </a:ext>
                </a:extLst>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a:extLst>
              <a:ext uri="{FF2B5EF4-FFF2-40B4-BE49-F238E27FC236}">
                <a16:creationId xmlns:a16="http://schemas.microsoft.com/office/drawing/2014/main" xmlns="" id="{E4CB1268-291C-2CFE-2B16-5A87CC2D050F}"/>
              </a:ext>
            </a:extLst>
          </p:cNvPr>
          <p:cNvSpPr>
            <a:spLocks noGrp="1" noChangeArrowheads="1"/>
          </p:cNvSpPr>
          <p:nvPr>
            <p:ph type="title"/>
          </p:nvPr>
        </p:nvSpPr>
        <p:spPr>
          <a:xfrm>
            <a:off x="500034" y="285728"/>
            <a:ext cx="7467600" cy="3286148"/>
          </a:xfrm>
        </p:spPr>
        <p:txBody>
          <a:bodyPr>
            <a:normAutofit/>
          </a:bodyPr>
          <a:lstStyle/>
          <a:p>
            <a:pPr algn="ctr" eaLnBrk="1" hangingPunct="1"/>
            <a:r>
              <a:rPr lang="en-US" altLang="en-US" sz="5400" b="1" dirty="0">
                <a:solidFill>
                  <a:schemeClr val="tx1"/>
                </a:solidFill>
              </a:rPr>
              <a:t>Appeal</a:t>
            </a:r>
          </a:p>
        </p:txBody>
      </p:sp>
      <p:sp>
        <p:nvSpPr>
          <p:cNvPr id="77828" name="Rectangle 3">
            <a:extLst>
              <a:ext uri="{FF2B5EF4-FFF2-40B4-BE49-F238E27FC236}">
                <a16:creationId xmlns:a16="http://schemas.microsoft.com/office/drawing/2014/main" xmlns="" id="{315B0EDD-3AC1-5093-E9C2-08A41BEAD4C7}"/>
              </a:ext>
            </a:extLst>
          </p:cNvPr>
          <p:cNvSpPr>
            <a:spLocks noGrp="1" noChangeArrowheads="1"/>
          </p:cNvSpPr>
          <p:nvPr>
            <p:ph sz="quarter" idx="1"/>
          </p:nvPr>
        </p:nvSpPr>
        <p:spPr/>
        <p:txBody>
          <a:bodyPr/>
          <a:lstStyle/>
          <a:p>
            <a:pPr eaLnBrk="1" hangingPunct="1">
              <a:defRPr/>
            </a:pPr>
            <a:endParaRPr lang="en-US" altLang="en-US" sz="2000" dirty="0"/>
          </a:p>
        </p:txBody>
      </p:sp>
      <p:sp>
        <p:nvSpPr>
          <p:cNvPr id="4" name="Date Placeholder 3">
            <a:extLst>
              <a:ext uri="{FF2B5EF4-FFF2-40B4-BE49-F238E27FC236}">
                <a16:creationId xmlns:a16="http://schemas.microsoft.com/office/drawing/2014/main" xmlns="" id="{8B9AD34B-4832-9944-F26A-E95EBFB1D57F}"/>
              </a:ext>
            </a:extLst>
          </p:cNvPr>
          <p:cNvSpPr>
            <a:spLocks noGrp="1"/>
          </p:cNvSpPr>
          <p:nvPr>
            <p:ph type="dt" sz="half" idx="14"/>
          </p:nvPr>
        </p:nvSpPr>
        <p:spPr/>
        <p:txBody>
          <a:bodyPr/>
          <a:lstStyle/>
          <a:p>
            <a:pPr>
              <a:defRPr/>
            </a:pPr>
            <a:endParaRPr lang="en-US" altLang="en-US" dirty="0"/>
          </a:p>
        </p:txBody>
      </p:sp>
      <p:sp>
        <p:nvSpPr>
          <p:cNvPr id="2" name="Footer Placeholder 1">
            <a:extLst>
              <a:ext uri="{FF2B5EF4-FFF2-40B4-BE49-F238E27FC236}">
                <a16:creationId xmlns:a16="http://schemas.microsoft.com/office/drawing/2014/main" xmlns="" id="{220FAD86-0998-D4DB-E728-68B736EEC38C}"/>
              </a:ext>
            </a:extLst>
          </p:cNvPr>
          <p:cNvSpPr>
            <a:spLocks noGrp="1"/>
          </p:cNvSpPr>
          <p:nvPr>
            <p:ph type="ftr" sz="quarter" idx="16"/>
          </p:nvPr>
        </p:nvSpPr>
        <p:spPr/>
        <p:txBody>
          <a:bodyPr/>
          <a:lstStyle/>
          <a:p>
            <a:pPr>
              <a:defRPr/>
            </a:pPr>
            <a:endParaRPr lang="en-US" alt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2000240"/>
            <a:ext cx="7429552" cy="2071702"/>
          </a:xfrm>
        </p:spPr>
        <p:txBody>
          <a:bodyPr>
            <a:noAutofit/>
          </a:bodyPr>
          <a:lstStyle/>
          <a:p>
            <a:pPr algn="ctr"/>
            <a:r>
              <a:rPr lang="en-US" altLang="en-US" sz="8800" dirty="0" smtClean="0">
                <a:solidFill>
                  <a:schemeClr val="tx1"/>
                </a:solidFill>
              </a:rPr>
              <a:t>summary</a:t>
            </a:r>
            <a:endParaRPr lang="en-IN" sz="8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2">
            <a:extLst>
              <a:ext uri="{FF2B5EF4-FFF2-40B4-BE49-F238E27FC236}">
                <a16:creationId xmlns:a16="http://schemas.microsoft.com/office/drawing/2014/main" xmlns="" id="{F3365688-AC65-2311-C196-61BA40A15E01}"/>
              </a:ext>
            </a:extLst>
          </p:cNvPr>
          <p:cNvSpPr>
            <a:spLocks noGrp="1"/>
          </p:cNvSpPr>
          <p:nvPr>
            <p:ph sz="quarter" idx="1"/>
          </p:nvPr>
        </p:nvSpPr>
        <p:spPr>
          <a:xfrm>
            <a:off x="1000100" y="1285860"/>
            <a:ext cx="7258072" cy="1643074"/>
          </a:xfrm>
        </p:spPr>
        <p:txBody>
          <a:bodyPr>
            <a:noAutofit/>
          </a:bodyPr>
          <a:lstStyle/>
          <a:p>
            <a:pPr marL="0" indent="0" algn="ctr">
              <a:buFontTx/>
              <a:buNone/>
            </a:pPr>
            <a:endParaRPr lang="en-US" altLang="en-US" sz="7200" dirty="0">
              <a:solidFill>
                <a:srgbClr val="0070C0"/>
              </a:solidFill>
              <a:latin typeface="Algerian" panose="04020705040A02060702" pitchFamily="82" charset="0"/>
            </a:endParaRPr>
          </a:p>
          <a:p>
            <a:pPr marL="0" indent="0" algn="ctr">
              <a:buFontTx/>
              <a:buNone/>
            </a:pPr>
            <a:r>
              <a:rPr lang="en-US" altLang="en-US" sz="8800" dirty="0">
                <a:solidFill>
                  <a:srgbClr val="0070C0"/>
                </a:solidFill>
                <a:latin typeface="Algerian" panose="04020705040A02060702" pitchFamily="82" charset="0"/>
              </a:rPr>
              <a:t>Thank you</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1268</TotalTime>
  <Words>2127</Words>
  <Application>Microsoft Office PowerPoint</Application>
  <PresentationFormat>On-screen Show (4:3)</PresentationFormat>
  <Paragraphs>267</Paragraphs>
  <Slides>48</Slides>
  <Notes>3</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Oriel</vt:lpstr>
      <vt:lpstr>Prevention of Sexual Harassment</vt:lpstr>
      <vt:lpstr>Sexual Harassment is not…</vt:lpstr>
      <vt:lpstr>Slide 3</vt:lpstr>
      <vt:lpstr> Vishakha Guidelines Supreme Court of India Judgement 1997  (Ref: Vishakha and Ors. V State of Rajasthan)  </vt:lpstr>
      <vt:lpstr>ADVENT OF LAW</vt:lpstr>
      <vt:lpstr>Preamble</vt:lpstr>
      <vt:lpstr>Slide 7</vt:lpstr>
      <vt:lpstr>AGGRIEVED WOMAN</vt:lpstr>
      <vt:lpstr>Sexual Harrassment</vt:lpstr>
      <vt:lpstr>SEXUAL HARASSMENT  (Sec 2(n) of the Act)</vt:lpstr>
      <vt:lpstr>Sexual Advances</vt:lpstr>
      <vt:lpstr>Unsavoury remarks </vt:lpstr>
      <vt:lpstr>Jokes causing or likely to cause awkwardness or embarrassment </vt:lpstr>
      <vt:lpstr>Unwelcome sexual overtones in any manner</vt:lpstr>
      <vt:lpstr>Touching or brushing against any part of the body and the like</vt:lpstr>
      <vt:lpstr>Displaying pornographic or other offensive or derogatory pictures, cartoons, pamphlets or sayings </vt:lpstr>
      <vt:lpstr>Forcible physical touch or molestation </vt:lpstr>
      <vt:lpstr>Physical confinement against one’s will and any other act likely to violate one’s privacy  </vt:lpstr>
      <vt:lpstr>Abuse of authority or power</vt:lpstr>
      <vt:lpstr>Workplace Sexual Harassment  </vt:lpstr>
      <vt:lpstr>Few provisions of the IPC</vt:lpstr>
      <vt:lpstr>Sexual Harrassment under Sec 354 A of the Indian Penal Code</vt:lpstr>
      <vt:lpstr>Internal Complaints Committee (constituted through a written order)</vt:lpstr>
      <vt:lpstr>Local Complaints Committee (constituted by District Officer)</vt:lpstr>
      <vt:lpstr>Duties of employer</vt:lpstr>
      <vt:lpstr>Duties of employer</vt:lpstr>
      <vt:lpstr>It is the Employer’s responsibility to…</vt:lpstr>
      <vt:lpstr>Complaint Committee should</vt:lpstr>
      <vt:lpstr>Education and Awareness is the key</vt:lpstr>
      <vt:lpstr>Policy</vt:lpstr>
      <vt:lpstr>Communication  </vt:lpstr>
      <vt:lpstr>The Complaint mechanism</vt:lpstr>
      <vt:lpstr>Who can make the complaint</vt:lpstr>
      <vt:lpstr>Who can make the complaint</vt:lpstr>
      <vt:lpstr>The Complaint </vt:lpstr>
      <vt:lpstr>The Complaint mechanism</vt:lpstr>
      <vt:lpstr>Upon Receipt of Complaint</vt:lpstr>
      <vt:lpstr>Conciliation </vt:lpstr>
      <vt:lpstr>Inquiry</vt:lpstr>
      <vt:lpstr>Inquiry Process</vt:lpstr>
      <vt:lpstr>Interim Measure </vt:lpstr>
      <vt:lpstr>Action during pendency of inquiry</vt:lpstr>
      <vt:lpstr>Recommendations </vt:lpstr>
      <vt:lpstr>Slide 44</vt:lpstr>
      <vt:lpstr>Slide 45</vt:lpstr>
      <vt:lpstr>Appeal</vt:lpstr>
      <vt:lpstr>summary</vt:lpstr>
      <vt:lpstr>Slide 48</vt:lpstr>
    </vt:vector>
  </TitlesOfParts>
  <Company>BHARTI TELECOM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Harassment</dc:title>
  <dc:creator>BTL</dc:creator>
  <cp:lastModifiedBy>TrgDeptt</cp:lastModifiedBy>
  <cp:revision>151</cp:revision>
  <dcterms:created xsi:type="dcterms:W3CDTF">2002-12-08T11:03:26Z</dcterms:created>
  <dcterms:modified xsi:type="dcterms:W3CDTF">2022-12-05T11:40:01Z</dcterms:modified>
</cp:coreProperties>
</file>